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21"/>
  </p:notesMasterIdLst>
  <p:handoutMasterIdLst>
    <p:handoutMasterId r:id="rId22"/>
  </p:handoutMasterIdLst>
  <p:sldIdLst>
    <p:sldId id="256" r:id="rId5"/>
    <p:sldId id="711" r:id="rId6"/>
    <p:sldId id="712" r:id="rId7"/>
    <p:sldId id="715" r:id="rId8"/>
    <p:sldId id="716" r:id="rId9"/>
    <p:sldId id="773" r:id="rId10"/>
    <p:sldId id="767" r:id="rId11"/>
    <p:sldId id="774" r:id="rId12"/>
    <p:sldId id="766" r:id="rId13"/>
    <p:sldId id="775" r:id="rId14"/>
    <p:sldId id="777" r:id="rId15"/>
    <p:sldId id="778" r:id="rId16"/>
    <p:sldId id="780" r:id="rId17"/>
    <p:sldId id="776" r:id="rId18"/>
    <p:sldId id="779" r:id="rId19"/>
    <p:sldId id="781" r:id="rId20"/>
  </p:sldIdLst>
  <p:sldSz cx="9144000" cy="6858000" type="screen4x3"/>
  <p:notesSz cx="9928225" cy="6797675"/>
  <p:custDataLst>
    <p:tags r:id="rId23"/>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DCFD2"/>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824" autoAdjust="0"/>
    <p:restoredTop sz="94646" autoAdjust="0"/>
  </p:normalViewPr>
  <p:slideViewPr>
    <p:cSldViewPr>
      <p:cViewPr varScale="1">
        <p:scale>
          <a:sx n="57" d="100"/>
          <a:sy n="57" d="100"/>
        </p:scale>
        <p:origin x="90" y="444"/>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14/07/2017</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7/14/2017</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11184915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7156083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26687573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29768216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1472726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22198365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28283216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38534155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5854134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31695315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35396256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 action="ppaction://noaction"/>
          </p:cNvPr>
          <p:cNvSpPr/>
          <p:nvPr userDrawn="1"/>
        </p:nvSpPr>
        <p:spPr>
          <a:xfrm>
            <a:off x="7812360" y="620688"/>
            <a:ext cx="1080120"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Assessment</a:t>
            </a:r>
            <a:endParaRPr lang="en-GB" sz="1200" b="1" dirty="0">
              <a:latin typeface="Arial" panose="020B0604020202020204" pitchFamily="34" charset="0"/>
              <a:cs typeface="Arial" panose="020B0604020202020204" pitchFamily="34" charset="0"/>
            </a:endParaRPr>
          </a:p>
        </p:txBody>
      </p:sp>
      <p:sp>
        <p:nvSpPr>
          <p:cNvPr id="12" name="Round Same Side Corner Rectangle 11">
            <a:hlinkClick r:id="rId2" action="ppaction://hlinksldjump"/>
          </p:cNvPr>
          <p:cNvSpPr/>
          <p:nvPr userDrawn="1"/>
        </p:nvSpPr>
        <p:spPr>
          <a:xfrm>
            <a:off x="217476" y="620688"/>
            <a:ext cx="12581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P7 –</a:t>
            </a:r>
            <a:r>
              <a:rPr lang="en-GB" sz="1200" b="1" baseline="0" dirty="0" smtClean="0">
                <a:latin typeface="Arial" panose="020B0604020202020204" pitchFamily="34" charset="0"/>
                <a:cs typeface="Arial" panose="020B0604020202020204" pitchFamily="34" charset="0"/>
              </a:rPr>
              <a:t> MR Validity</a:t>
            </a:r>
            <a:endParaRPr lang="en-GB" sz="1200" b="1" dirty="0">
              <a:latin typeface="Arial" panose="020B0604020202020204" pitchFamily="34" charset="0"/>
              <a:cs typeface="Arial" panose="020B0604020202020204" pitchFamily="34" charset="0"/>
            </a:endParaRPr>
          </a:p>
        </p:txBody>
      </p:sp>
      <p:sp>
        <p:nvSpPr>
          <p:cNvPr id="37" name="Round Same Side Corner Rectangle 36">
            <a:hlinkClick r:id="" action="ppaction://noaction"/>
          </p:cNvPr>
          <p:cNvSpPr/>
          <p:nvPr userDrawn="1"/>
        </p:nvSpPr>
        <p:spPr>
          <a:xfrm>
            <a:off x="1538399" y="620688"/>
            <a:ext cx="2664295" cy="357190"/>
          </a:xfrm>
          <a:prstGeom prst="round2SameRect">
            <a:avLst/>
          </a:prstGeom>
          <a:gradFill>
            <a:gsLst>
              <a:gs pos="0">
                <a:srgbClr val="B21212"/>
              </a:gs>
              <a:gs pos="50000">
                <a:srgbClr val="C00000"/>
              </a:gs>
              <a:gs pos="70000">
                <a:srgbClr val="FF0000"/>
              </a:gs>
              <a:gs pos="100000">
                <a:srgbClr val="FF8B8B"/>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lvl="0" algn="ctr"/>
            <a:r>
              <a:rPr lang="en-GB" sz="1040" b="1" dirty="0" smtClean="0">
                <a:latin typeface="Arial" panose="020B0604020202020204" pitchFamily="34" charset="0"/>
                <a:cs typeface="Arial" panose="020B0604020202020204" pitchFamily="34" charset="0"/>
              </a:rPr>
              <a:t>M2 – Recommended Improvements</a:t>
            </a:r>
            <a:endParaRPr lang="en-GB" sz="1040" b="1" dirty="0">
              <a:latin typeface="Arial" panose="020B0604020202020204" pitchFamily="34" charset="0"/>
              <a:cs typeface="Arial" panose="020B0604020202020204" pitchFamily="34" charset="0"/>
            </a:endParaRPr>
          </a:p>
        </p:txBody>
      </p:sp>
      <p:sp>
        <p:nvSpPr>
          <p:cNvPr id="10" name="Round Same Side Corner Rectangle 9">
            <a:hlinkClick r:id="" action="ppaction://noaction"/>
          </p:cNvPr>
          <p:cNvSpPr/>
          <p:nvPr userDrawn="1"/>
        </p:nvSpPr>
        <p:spPr>
          <a:xfrm>
            <a:off x="4265437" y="620688"/>
            <a:ext cx="1765254" cy="357190"/>
          </a:xfrm>
          <a:prstGeom prst="round2SameRect">
            <a:avLst/>
          </a:prstGeom>
          <a:gradFill>
            <a:gsLst>
              <a:gs pos="0">
                <a:srgbClr val="002060"/>
              </a:gs>
              <a:gs pos="50000">
                <a:schemeClr val="accent1">
                  <a:lumMod val="75000"/>
                </a:schemeClr>
              </a:gs>
              <a:gs pos="70000">
                <a:schemeClr val="tx2">
                  <a:lumMod val="60000"/>
                  <a:lumOff val="40000"/>
                </a:schemeClr>
              </a:gs>
              <a:gs pos="100000">
                <a:schemeClr val="accent1">
                  <a:lumMod val="40000"/>
                  <a:lumOff val="6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lvl="0" algn="ctr"/>
            <a:r>
              <a:rPr lang="en-GB" sz="1040" b="1" dirty="0" smtClean="0">
                <a:latin typeface="Arial" panose="020B0604020202020204" pitchFamily="34" charset="0"/>
                <a:cs typeface="Arial" panose="020B0604020202020204" pitchFamily="34" charset="0"/>
              </a:rPr>
              <a:t>D2 – Justify Decisions</a:t>
            </a:r>
            <a:endParaRPr lang="en-GB" sz="1040" b="1" dirty="0">
              <a:latin typeface="Arial" panose="020B0604020202020204" pitchFamily="34" charset="0"/>
              <a:cs typeface="Arial" panose="020B0604020202020204" pitchFamily="34" charset="0"/>
            </a:endParaRPr>
          </a:p>
        </p:txBody>
      </p:sp>
      <p:sp>
        <p:nvSpPr>
          <p:cNvPr id="9" name="Round Same Side Corner Rectangle 8">
            <a:hlinkClick r:id="" action="ppaction://noaction"/>
          </p:cNvPr>
          <p:cNvSpPr/>
          <p:nvPr userDrawn="1"/>
        </p:nvSpPr>
        <p:spPr>
          <a:xfrm>
            <a:off x="6093434" y="620688"/>
            <a:ext cx="1656183"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P8 – Present Findings</a:t>
            </a:r>
            <a:endParaRPr lang="en-GB" sz="12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3528" y="5250212"/>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LO4 - </a:t>
            </a:r>
            <a:r>
              <a:rPr lang="en-US"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Be able to </a:t>
            </a:r>
            <a:r>
              <a:rPr lang="en-US"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Validate and Present Market Research Findings</a:t>
            </a:r>
            <a:endParaRPr lang="en-GB"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496944" cy="1569660"/>
          </a:xfrm>
          <a:prstGeom prst="rect">
            <a:avLst/>
          </a:prstGeom>
          <a:noFill/>
        </p:spPr>
        <p:txBody>
          <a:bodyPr wrap="square" rtlCol="0">
            <a:spAutoFit/>
          </a:bodyPr>
          <a:lstStyle/>
          <a:p>
            <a:pPr algn="r"/>
            <a:r>
              <a:rPr lang="en-GB" sz="3200" dirty="0" smtClean="0"/>
              <a:t> </a:t>
            </a:r>
            <a:r>
              <a:rPr lang="en-GB" sz="3200" dirty="0"/>
              <a:t>Cambridge </a:t>
            </a:r>
            <a:r>
              <a:rPr lang="en-GB" sz="3200" b="1" dirty="0" smtClean="0"/>
              <a:t>TECHNICALS- LEVEL </a:t>
            </a:r>
            <a:r>
              <a:rPr lang="en-GB" sz="3200" b="1" dirty="0"/>
              <a:t>3 </a:t>
            </a:r>
            <a:endParaRPr lang="en-GB" sz="3200" b="1" dirty="0" smtClean="0"/>
          </a:p>
          <a:p>
            <a:pPr algn="r"/>
            <a:r>
              <a:rPr lang="en-GB" sz="3200" b="1" dirty="0" smtClean="0"/>
              <a:t>Unit 05 – </a:t>
            </a:r>
            <a:r>
              <a:rPr lang="en-GB" sz="3200" b="1" dirty="0"/>
              <a:t>Marketing and </a:t>
            </a:r>
            <a:r>
              <a:rPr lang="en-GB" sz="3200" b="1" dirty="0" smtClean="0"/>
              <a:t>Market Research</a:t>
            </a:r>
          </a:p>
          <a:p>
            <a:pPr algn="r"/>
            <a:r>
              <a:rPr lang="en-GB" sz="3200" b="1" dirty="0">
                <a:solidFill>
                  <a:schemeClr val="tx1">
                    <a:lumMod val="50000"/>
                    <a:lumOff val="50000"/>
                  </a:schemeClr>
                </a:solidFill>
              </a:rPr>
              <a:t>2016 Specification - </a:t>
            </a:r>
            <a:r>
              <a:rPr lang="en-GB" sz="3200" b="1" dirty="0" smtClean="0">
                <a:solidFill>
                  <a:schemeClr val="tx1">
                    <a:lumMod val="50000"/>
                    <a:lumOff val="50000"/>
                  </a:schemeClr>
                </a:solidFill>
              </a:rPr>
              <a:t>F/507/8152 </a:t>
            </a:r>
            <a:endParaRPr lang="en-GB" sz="3200" b="1" dirty="0">
              <a:solidFill>
                <a:schemeClr val="tx1">
                  <a:lumMod val="50000"/>
                  <a:lumOff val="50000"/>
                </a:schemeClr>
              </a:solidFill>
            </a:endParaRPr>
          </a:p>
        </p:txBody>
      </p:sp>
      <p:pic>
        <p:nvPicPr>
          <p:cNvPr id="6"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6907923" cy="5530745"/>
          </a:xfrm>
          <a:prstGeom prst="rect">
            <a:avLst/>
          </a:prstGeom>
        </p:spPr>
        <p:txBody>
          <a:bodyPr wrap="square">
            <a:spAutoFit/>
          </a:bodyPr>
          <a:lstStyle/>
          <a:p>
            <a:pPr marL="355600" lvl="1" indent="-342900">
              <a:spcAft>
                <a:spcPts val="600"/>
              </a:spcAft>
              <a:buClr>
                <a:srgbClr val="00B050"/>
              </a:buClr>
              <a:buFont typeface="Wingdings 3" panose="05040102010807070707" pitchFamily="18" charset="2"/>
              <a:buChar char=""/>
            </a:pPr>
            <a:r>
              <a:rPr lang="en-US" sz="1540" dirty="0" smtClean="0"/>
              <a:t>How do companies prove that the </a:t>
            </a:r>
            <a:r>
              <a:rPr lang="en-US" sz="1540" dirty="0"/>
              <a:t>market research </a:t>
            </a:r>
            <a:r>
              <a:rPr lang="en-US" sz="1540" dirty="0" smtClean="0"/>
              <a:t>findings are valid, up to date, the correct data needed for the question. Do they repeat the process on another day, do they increase the size of the sample or interpret results through additional research methods. Validity is the correctness of the results abased on the needs of the company, and this is important, invalid results lead to erroneous data or errors in the research finding which can cost a company a huge amount of money and effort.</a:t>
            </a:r>
            <a:endParaRPr lang="en-US" sz="1540" dirty="0"/>
          </a:p>
          <a:p>
            <a:pPr marL="631825" lvl="1" indent="-254000">
              <a:spcAft>
                <a:spcPts val="600"/>
              </a:spcAft>
              <a:buClr>
                <a:srgbClr val="00B050"/>
              </a:buClr>
              <a:buFont typeface="Arial" panose="020B0604020202020204" pitchFamily="34" charset="0"/>
              <a:buChar char="•"/>
            </a:pPr>
            <a:r>
              <a:rPr lang="en-US" sz="1540" dirty="0" smtClean="0"/>
              <a:t>How </a:t>
            </a:r>
            <a:r>
              <a:rPr lang="en-US" sz="1540" dirty="0"/>
              <a:t>to interpret findings from market </a:t>
            </a:r>
            <a:r>
              <a:rPr lang="en-US" sz="1540" dirty="0" smtClean="0"/>
              <a:t>research depends on the method of research, the type of data results and the thoroughness of the interpretation.</a:t>
            </a:r>
          </a:p>
          <a:p>
            <a:pPr marL="631825" lvl="1" indent="-254000">
              <a:spcAft>
                <a:spcPts val="600"/>
              </a:spcAft>
              <a:buClr>
                <a:srgbClr val="00B050"/>
              </a:buClr>
              <a:buFont typeface="Arial" panose="020B0604020202020204" pitchFamily="34" charset="0"/>
              <a:buChar char="•"/>
            </a:pPr>
            <a:r>
              <a:rPr lang="en-US" sz="1540" dirty="0" smtClean="0"/>
              <a:t>For example, Questionnaires can be good if the questions asked were the right ones and not asked in a leading way, this can be validated.</a:t>
            </a:r>
          </a:p>
          <a:p>
            <a:pPr marL="631825" lvl="1" indent="-254000">
              <a:spcAft>
                <a:spcPts val="600"/>
              </a:spcAft>
              <a:buClr>
                <a:srgbClr val="00B050"/>
              </a:buClr>
              <a:buFont typeface="Arial" panose="020B0604020202020204" pitchFamily="34" charset="0"/>
              <a:buChar char="•"/>
            </a:pPr>
            <a:r>
              <a:rPr lang="en-US" sz="1540" dirty="0" smtClean="0"/>
              <a:t>Online responses can be validated by checking the IP numbers of the respondents to make sure there were not multiple response from one person.</a:t>
            </a:r>
          </a:p>
          <a:p>
            <a:pPr marL="631825" lvl="1" indent="-254000">
              <a:spcAft>
                <a:spcPts val="600"/>
              </a:spcAft>
              <a:buClr>
                <a:srgbClr val="00B050"/>
              </a:buClr>
              <a:buFont typeface="Arial" panose="020B0604020202020204" pitchFamily="34" charset="0"/>
              <a:buChar char="•"/>
            </a:pPr>
            <a:r>
              <a:rPr lang="en-US" sz="1540" dirty="0" smtClean="0"/>
              <a:t>Tally counts can be validated by redoing it at a different time of day.</a:t>
            </a:r>
          </a:p>
          <a:p>
            <a:pPr marL="631825" lvl="1" indent="-254000">
              <a:spcAft>
                <a:spcPts val="600"/>
              </a:spcAft>
              <a:buClr>
                <a:srgbClr val="00B050"/>
              </a:buClr>
              <a:buFont typeface="Arial" panose="020B0604020202020204" pitchFamily="34" charset="0"/>
              <a:buChar char="•"/>
            </a:pPr>
            <a:r>
              <a:rPr lang="en-US" sz="1540" dirty="0" smtClean="0"/>
              <a:t>Sampling can be verified by choosing a different sample, or more than one sample.</a:t>
            </a:r>
          </a:p>
          <a:p>
            <a:pPr marL="285750" lvl="1" indent="-285750">
              <a:spcAft>
                <a:spcPts val="600"/>
              </a:spcAft>
              <a:buClr>
                <a:srgbClr val="00B050"/>
              </a:buClr>
              <a:buFont typeface="Wingdings 3" panose="05040102010807070707" pitchFamily="18" charset="2"/>
              <a:buChar char=""/>
            </a:pPr>
            <a:r>
              <a:rPr lang="en-US" sz="1540" b="1" dirty="0" smtClean="0">
                <a:solidFill>
                  <a:srgbClr val="FF0000"/>
                </a:solidFill>
              </a:rPr>
              <a:t>P7.2 – Task 02 – </a:t>
            </a:r>
            <a:r>
              <a:rPr lang="en-US" sz="1540" dirty="0" smtClean="0">
                <a:solidFill>
                  <a:srgbClr val="FF0000"/>
                </a:solidFill>
              </a:rPr>
              <a:t>Using your own data results, explain with examples how you can validate the results and demonstrate this method.</a:t>
            </a:r>
            <a:endParaRPr lang="en-US" sz="154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a:t>P7.2 </a:t>
            </a:r>
            <a:r>
              <a:rPr lang="en-US" sz="3200" dirty="0" smtClean="0"/>
              <a:t>- How </a:t>
            </a:r>
            <a:r>
              <a:rPr lang="en-US" sz="3200" dirty="0"/>
              <a:t>to </a:t>
            </a:r>
            <a:r>
              <a:rPr lang="en-US" sz="3200" dirty="0" smtClean="0"/>
              <a:t>Validate Market Research Findings</a:t>
            </a:r>
            <a:endParaRPr lang="en-US" sz="3200" dirty="0"/>
          </a:p>
        </p:txBody>
      </p:sp>
      <p:graphicFrame>
        <p:nvGraphicFramePr>
          <p:cNvPr id="6" name="Table 5"/>
          <p:cNvGraphicFramePr>
            <a:graphicFrameLocks noGrp="1"/>
          </p:cNvGraphicFramePr>
          <p:nvPr>
            <p:extLst>
              <p:ext uri="{D42A27DB-BD31-4B8C-83A1-F6EECF244321}">
                <p14:modId xmlns:p14="http://schemas.microsoft.com/office/powerpoint/2010/main" val="371937346"/>
              </p:ext>
            </p:extLst>
          </p:nvPr>
        </p:nvGraphicFramePr>
        <p:xfrm>
          <a:off x="7164288" y="1052735"/>
          <a:ext cx="1656184" cy="5583067"/>
        </p:xfrm>
        <a:graphic>
          <a:graphicData uri="http://schemas.openxmlformats.org/drawingml/2006/table">
            <a:tbl>
              <a:tblPr firstRow="1" firstCol="1" lastRow="1" lastCol="1" bandRow="1" bandCol="1">
                <a:tableStyleId>{2D5ABB26-0587-4C30-8999-92F81FD0307C}</a:tableStyleId>
              </a:tblPr>
              <a:tblGrid>
                <a:gridCol w="1656184"/>
              </a:tblGrid>
              <a:tr h="367789">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15278">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Do you walk away when someone asks you to fill in a survey.</a:t>
                      </a:r>
                      <a:endParaRPr lang="en-GB" sz="15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When did you last fill in an online form.</a:t>
                      </a:r>
                      <a:endParaRPr lang="en-GB" sz="15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Do you read the banner ads and pop ups on websites.</a:t>
                      </a:r>
                      <a:endParaRPr lang="en-GB" sz="15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Where does your school advertise.</a:t>
                      </a:r>
                      <a:endParaRPr lang="en-GB" sz="15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Would you be more willing to fill in an online survey if there was a prize at the end of it.</a:t>
                      </a:r>
                      <a:endParaRPr lang="en-GB" sz="1500" baseline="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7"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1072372"/>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767733"/>
          </a:xfrm>
          <a:prstGeom prst="rect">
            <a:avLst/>
          </a:prstGeom>
        </p:spPr>
        <p:txBody>
          <a:bodyPr wrap="square">
            <a:spAutoFit/>
          </a:bodyPr>
          <a:lstStyle/>
          <a:p>
            <a:pPr marL="355600" lvl="1" indent="-342900">
              <a:spcAft>
                <a:spcPts val="600"/>
              </a:spcAft>
              <a:buClr>
                <a:srgbClr val="00B050"/>
              </a:buClr>
              <a:buFont typeface="Wingdings 3" panose="05040102010807070707" pitchFamily="18" charset="2"/>
              <a:buChar char=""/>
            </a:pPr>
            <a:r>
              <a:rPr lang="en-US" sz="1540" dirty="0" smtClean="0"/>
              <a:t>Reliability is the trustworthiness of the </a:t>
            </a:r>
            <a:r>
              <a:rPr lang="en-US" sz="1540" dirty="0" smtClean="0"/>
              <a:t>data. Not whether it is valid but that it has not been made up. </a:t>
            </a:r>
            <a:r>
              <a:rPr lang="en-US" sz="1540" dirty="0" smtClean="0"/>
              <a:t>It is important to trust the data otherwise you have wasted your time collecting it. How </a:t>
            </a:r>
            <a:r>
              <a:rPr lang="en-US" sz="1540" dirty="0"/>
              <a:t>to assess the reliability of the findings </a:t>
            </a:r>
            <a:r>
              <a:rPr lang="en-US" sz="1540" dirty="0" smtClean="0"/>
              <a:t>depends of certain criteria:</a:t>
            </a:r>
          </a:p>
          <a:p>
            <a:pPr marL="631825" lvl="1" indent="-254000">
              <a:spcAft>
                <a:spcPts val="600"/>
              </a:spcAft>
              <a:buClr>
                <a:srgbClr val="00B050"/>
              </a:buClr>
              <a:buFont typeface="Arial" panose="020B0604020202020204" pitchFamily="34" charset="0"/>
              <a:buChar char="•"/>
            </a:pPr>
            <a:r>
              <a:rPr lang="en-US" sz="1540" b="1" dirty="0" smtClean="0"/>
              <a:t>Repeatability </a:t>
            </a:r>
            <a:r>
              <a:rPr lang="en-US" sz="1540" b="1" dirty="0" smtClean="0"/>
              <a:t>of research </a:t>
            </a:r>
            <a:r>
              <a:rPr lang="en-US" sz="1540" b="1" dirty="0" smtClean="0"/>
              <a:t>findings </a:t>
            </a:r>
            <a:r>
              <a:rPr lang="en-US" sz="1540" dirty="0" smtClean="0"/>
              <a:t>– can it be redone, and therefor prove that the previous data was falsified. Online questionnaires tend to have less results the second time around, surveys in the streets should be done elsewhere to change the demographic.</a:t>
            </a:r>
          </a:p>
          <a:p>
            <a:pPr marL="631825" lvl="1" indent="-254000">
              <a:spcAft>
                <a:spcPts val="600"/>
              </a:spcAft>
              <a:buClr>
                <a:srgbClr val="00B050"/>
              </a:buClr>
              <a:buFont typeface="Arial" panose="020B0604020202020204" pitchFamily="34" charset="0"/>
              <a:buChar char="•"/>
            </a:pPr>
            <a:r>
              <a:rPr lang="en-US" sz="1540" b="1" dirty="0"/>
              <a:t>S</a:t>
            </a:r>
            <a:r>
              <a:rPr lang="en-US" sz="1540" b="1" dirty="0" smtClean="0"/>
              <a:t>ize </a:t>
            </a:r>
            <a:r>
              <a:rPr lang="en-US" sz="1540" b="1" dirty="0"/>
              <a:t>of </a:t>
            </a:r>
            <a:r>
              <a:rPr lang="en-US" sz="1540" b="1" dirty="0" smtClean="0"/>
              <a:t>sample </a:t>
            </a:r>
            <a:r>
              <a:rPr lang="en-US" sz="1540" dirty="0" smtClean="0"/>
              <a:t>– How many people were asked can have an influence on the reliability. The larger the sample, the more true the answer, but this needs to include location, age, demographic and psychographic considerations to make it more reliable. </a:t>
            </a:r>
          </a:p>
          <a:p>
            <a:pPr marL="631825" lvl="1" indent="-254000">
              <a:spcAft>
                <a:spcPts val="600"/>
              </a:spcAft>
              <a:buClr>
                <a:srgbClr val="00B050"/>
              </a:buClr>
              <a:buFont typeface="Arial" panose="020B0604020202020204" pitchFamily="34" charset="0"/>
              <a:buChar char="•"/>
            </a:pPr>
            <a:r>
              <a:rPr lang="en-US" sz="1540" b="1" dirty="0"/>
              <a:t>H</a:t>
            </a:r>
            <a:r>
              <a:rPr lang="en-US" sz="1540" b="1" dirty="0" smtClean="0"/>
              <a:t>ow </a:t>
            </a:r>
            <a:r>
              <a:rPr lang="en-US" sz="1540" b="1" dirty="0"/>
              <a:t>it was </a:t>
            </a:r>
            <a:r>
              <a:rPr lang="en-US" sz="1540" b="1" dirty="0" smtClean="0"/>
              <a:t>collected </a:t>
            </a:r>
            <a:r>
              <a:rPr lang="en-US" sz="1540" dirty="0" smtClean="0"/>
              <a:t>– Who did it, where they did it, how they did it, were they aggressive, were they choosey about who to ask, was it done in any circumstances that would affect the responses such as weather, online, before, during or after an event.</a:t>
            </a:r>
          </a:p>
          <a:p>
            <a:pPr marL="631825" lvl="1" indent="-254000">
              <a:spcAft>
                <a:spcPts val="600"/>
              </a:spcAft>
              <a:buClr>
                <a:srgbClr val="00B050"/>
              </a:buClr>
              <a:buFont typeface="Arial" panose="020B0604020202020204" pitchFamily="34" charset="0"/>
              <a:buChar char="•"/>
            </a:pPr>
            <a:r>
              <a:rPr lang="en-US" sz="1540" b="1" dirty="0"/>
              <a:t>H</a:t>
            </a:r>
            <a:r>
              <a:rPr lang="en-US" sz="1540" b="1" dirty="0" smtClean="0"/>
              <a:t>ow </a:t>
            </a:r>
            <a:r>
              <a:rPr lang="en-US" sz="1540" b="1" dirty="0" smtClean="0"/>
              <a:t>many </a:t>
            </a:r>
            <a:r>
              <a:rPr lang="en-US" sz="1540" b="1" dirty="0"/>
              <a:t>respondents were </a:t>
            </a:r>
            <a:r>
              <a:rPr lang="en-US" sz="1540" b="1" dirty="0" smtClean="0"/>
              <a:t>surveyed</a:t>
            </a:r>
            <a:r>
              <a:rPr lang="en-US" sz="1540" dirty="0" smtClean="0"/>
              <a:t> – In terms of questionnaires, the more people asked the better. Similar to sample size but with questionnaires it is easier to influence results. The mor</a:t>
            </a:r>
            <a:r>
              <a:rPr lang="en-US" sz="1540" dirty="0" smtClean="0"/>
              <a:t>e people answering and the more people asking can diffuse bias.</a:t>
            </a:r>
            <a:endParaRPr lang="en-US" sz="1540" dirty="0" smtClean="0"/>
          </a:p>
          <a:p>
            <a:pPr marL="631825" lvl="1" indent="-254000">
              <a:spcAft>
                <a:spcPts val="600"/>
              </a:spcAft>
              <a:buClr>
                <a:srgbClr val="00B050"/>
              </a:buClr>
              <a:buFont typeface="Arial" panose="020B0604020202020204" pitchFamily="34" charset="0"/>
              <a:buChar char="•"/>
            </a:pPr>
            <a:r>
              <a:rPr lang="en-US" sz="1540" b="1" dirty="0"/>
              <a:t>T</a:t>
            </a:r>
            <a:r>
              <a:rPr lang="en-US" sz="1540" b="1" dirty="0" smtClean="0"/>
              <a:t>ime </a:t>
            </a:r>
            <a:r>
              <a:rPr lang="en-US" sz="1540" b="1" dirty="0"/>
              <a:t>taken allocated for </a:t>
            </a:r>
            <a:r>
              <a:rPr lang="en-US" sz="1540" b="1" dirty="0" smtClean="0"/>
              <a:t>the </a:t>
            </a:r>
            <a:r>
              <a:rPr lang="en-US" sz="1540" b="1" dirty="0" smtClean="0"/>
              <a:t>research </a:t>
            </a:r>
            <a:r>
              <a:rPr lang="en-US" sz="1540" dirty="0" smtClean="0"/>
              <a:t>– The longer the research takes the better it is, possibly. Opinions change, a delay in the results can invalidate the results. Look at Brexit, opinions change after the research was done. Especially when sampling or questioning about IT, trends, or situations.</a:t>
            </a:r>
          </a:p>
          <a:p>
            <a:pPr marL="285750" lvl="1" indent="-285750">
              <a:spcAft>
                <a:spcPts val="600"/>
              </a:spcAft>
              <a:buClr>
                <a:srgbClr val="00B050"/>
              </a:buClr>
              <a:buFont typeface="Wingdings 3" panose="05040102010807070707" pitchFamily="18" charset="2"/>
              <a:buChar char=""/>
            </a:pPr>
            <a:r>
              <a:rPr lang="en-US" sz="1540" b="1" dirty="0">
                <a:solidFill>
                  <a:srgbClr val="FF0000"/>
                </a:solidFill>
              </a:rPr>
              <a:t>P7.2 – Task </a:t>
            </a:r>
            <a:r>
              <a:rPr lang="en-US" sz="1540" b="1" dirty="0" smtClean="0">
                <a:solidFill>
                  <a:srgbClr val="FF0000"/>
                </a:solidFill>
              </a:rPr>
              <a:t>03 </a:t>
            </a:r>
            <a:r>
              <a:rPr lang="en-US" sz="1540" b="1" dirty="0">
                <a:solidFill>
                  <a:srgbClr val="FF0000"/>
                </a:solidFill>
              </a:rPr>
              <a:t>– </a:t>
            </a:r>
            <a:r>
              <a:rPr lang="en-US" sz="1540" dirty="0">
                <a:solidFill>
                  <a:srgbClr val="FF0000"/>
                </a:solidFill>
              </a:rPr>
              <a:t>Using your own data results, explain with examples how you can </a:t>
            </a:r>
            <a:r>
              <a:rPr lang="en-US" sz="1540" dirty="0" smtClean="0">
                <a:solidFill>
                  <a:srgbClr val="FF0000"/>
                </a:solidFill>
              </a:rPr>
              <a:t>improve the reliability of </a:t>
            </a:r>
            <a:r>
              <a:rPr lang="en-US" sz="1540" dirty="0">
                <a:solidFill>
                  <a:srgbClr val="FF0000"/>
                </a:solidFill>
              </a:rPr>
              <a:t>the results and demonstrate this </a:t>
            </a:r>
            <a:r>
              <a:rPr lang="en-US" sz="1540" dirty="0" smtClean="0">
                <a:solidFill>
                  <a:srgbClr val="FF0000"/>
                </a:solidFill>
              </a:rPr>
              <a:t>with examples.</a:t>
            </a:r>
            <a:endParaRPr lang="en-US" sz="154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a:t>P7.2 </a:t>
            </a:r>
            <a:r>
              <a:rPr lang="en-US" sz="3200" dirty="0" smtClean="0"/>
              <a:t>- How </a:t>
            </a:r>
            <a:r>
              <a:rPr lang="en-US" sz="3200" dirty="0"/>
              <a:t>to </a:t>
            </a:r>
            <a:r>
              <a:rPr lang="en-US" sz="3200" dirty="0" smtClean="0"/>
              <a:t>Validate Market Research Findings</a:t>
            </a:r>
            <a:endParaRPr lang="en-US" sz="3200" dirty="0"/>
          </a:p>
        </p:txBody>
      </p:sp>
    </p:spTree>
    <p:extLst>
      <p:ext uri="{BB962C8B-B14F-4D97-AF65-F5344CB8AC3E}">
        <p14:creationId xmlns:p14="http://schemas.microsoft.com/office/powerpoint/2010/main" val="3583131309"/>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816303847"/>
              </p:ext>
            </p:extLst>
          </p:nvPr>
        </p:nvGraphicFramePr>
        <p:xfrm>
          <a:off x="7164288" y="1052735"/>
          <a:ext cx="1656184" cy="5583067"/>
        </p:xfrm>
        <a:graphic>
          <a:graphicData uri="http://schemas.openxmlformats.org/drawingml/2006/table">
            <a:tbl>
              <a:tblPr firstRow="1" firstCol="1" lastRow="1" lastCol="1" bandRow="1" bandCol="1">
                <a:tableStyleId>{2D5ABB26-0587-4C30-8999-92F81FD0307C}</a:tableStyleId>
              </a:tblPr>
              <a:tblGrid>
                <a:gridCol w="1656184"/>
              </a:tblGrid>
              <a:tr h="367789">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15278">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Do you walk away when someone asks you to fill in a survey.</a:t>
                      </a:r>
                      <a:endParaRPr lang="en-GB" sz="15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When did you last fill in an online form.</a:t>
                      </a:r>
                      <a:endParaRPr lang="en-GB" sz="15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Do you read the banner ads and pop ups on websites.</a:t>
                      </a:r>
                      <a:endParaRPr lang="en-GB" sz="15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Where does your school advertise.</a:t>
                      </a:r>
                      <a:endParaRPr lang="en-GB" sz="15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Would you be more willing to fill in an online survey if there was a prize at the end of it.</a:t>
                      </a:r>
                      <a:endParaRPr lang="en-GB" sz="1500" baseline="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583067"/>
          </a:xfrm>
          <a:prstGeom prst="rect">
            <a:avLst/>
          </a:prstGeom>
        </p:spPr>
        <p:txBody>
          <a:bodyPr wrap="square">
            <a:spAutoFit/>
          </a:bodyPr>
          <a:lstStyle/>
          <a:p>
            <a:pPr marL="355600" lvl="1" indent="-342900">
              <a:spcAft>
                <a:spcPts val="600"/>
              </a:spcAft>
              <a:buClr>
                <a:srgbClr val="00B050"/>
              </a:buClr>
              <a:buFont typeface="Wingdings 3" panose="05040102010807070707" pitchFamily="18" charset="2"/>
              <a:buChar char=""/>
            </a:pPr>
            <a:r>
              <a:rPr lang="en-US" sz="1660" dirty="0" smtClean="0"/>
              <a:t>The most important person in this project is the client. You need to be sure that your </a:t>
            </a:r>
            <a:r>
              <a:rPr lang="en-US" sz="1660" dirty="0" smtClean="0"/>
              <a:t>findings are valid to their needs. Does it meet the aims and objectives of the marketing plan. As part of the project you will need to measure the sample and research against the aims and objectives set in the Marketing Plan. </a:t>
            </a:r>
          </a:p>
          <a:p>
            <a:pPr marL="360363" lvl="1" indent="-360363">
              <a:spcAft>
                <a:spcPts val="600"/>
              </a:spcAft>
              <a:buClr>
                <a:srgbClr val="00B050"/>
              </a:buClr>
              <a:buFont typeface="Wingdings 3" panose="05040102010807070707" pitchFamily="18" charset="2"/>
              <a:buChar char=""/>
            </a:pPr>
            <a:r>
              <a:rPr lang="en-US" sz="1660" b="1" dirty="0">
                <a:solidFill>
                  <a:srgbClr val="FF0000"/>
                </a:solidFill>
              </a:rPr>
              <a:t>P7.2 – Task </a:t>
            </a:r>
            <a:r>
              <a:rPr lang="en-US" sz="1660" b="1" dirty="0" smtClean="0">
                <a:solidFill>
                  <a:srgbClr val="FF0000"/>
                </a:solidFill>
              </a:rPr>
              <a:t>04 </a:t>
            </a:r>
            <a:r>
              <a:rPr lang="en-US" sz="1660" b="1" dirty="0">
                <a:solidFill>
                  <a:srgbClr val="FF0000"/>
                </a:solidFill>
              </a:rPr>
              <a:t>– </a:t>
            </a:r>
            <a:r>
              <a:rPr lang="en-US" sz="1660" dirty="0">
                <a:solidFill>
                  <a:srgbClr val="FF0000"/>
                </a:solidFill>
              </a:rPr>
              <a:t>Using your own data results, explain with examples how </a:t>
            </a:r>
            <a:r>
              <a:rPr lang="en-US" sz="1660" dirty="0" smtClean="0">
                <a:solidFill>
                  <a:srgbClr val="FF0000"/>
                </a:solidFill>
              </a:rPr>
              <a:t>your findings</a:t>
            </a:r>
            <a:r>
              <a:rPr lang="en-US" sz="1660" dirty="0" smtClean="0">
                <a:solidFill>
                  <a:srgbClr val="FF0000"/>
                </a:solidFill>
              </a:rPr>
              <a:t> </a:t>
            </a:r>
            <a:r>
              <a:rPr lang="en-US" sz="1660" dirty="0" smtClean="0">
                <a:solidFill>
                  <a:srgbClr val="FF0000"/>
                </a:solidFill>
              </a:rPr>
              <a:t>measure </a:t>
            </a:r>
            <a:r>
              <a:rPr lang="en-US" sz="1660" dirty="0">
                <a:solidFill>
                  <a:srgbClr val="FF0000"/>
                </a:solidFill>
              </a:rPr>
              <a:t>what the market research </a:t>
            </a:r>
            <a:r>
              <a:rPr lang="en-US" sz="1660" dirty="0" smtClean="0">
                <a:solidFill>
                  <a:srgbClr val="FF0000"/>
                </a:solidFill>
              </a:rPr>
              <a:t>campaign/exercise intended </a:t>
            </a:r>
            <a:r>
              <a:rPr lang="en-US" sz="1660" dirty="0">
                <a:solidFill>
                  <a:srgbClr val="FF0000"/>
                </a:solidFill>
              </a:rPr>
              <a:t>to </a:t>
            </a:r>
            <a:r>
              <a:rPr lang="en-US" sz="1660" dirty="0" smtClean="0">
                <a:solidFill>
                  <a:srgbClr val="FF0000"/>
                </a:solidFill>
              </a:rPr>
              <a:t>measure.</a:t>
            </a:r>
          </a:p>
          <a:p>
            <a:pPr marL="360363" indent="-360363" fontAlgn="auto">
              <a:buClr>
                <a:srgbClr val="00B050"/>
              </a:buClr>
              <a:buFont typeface="Wingdings 3" panose="05040102010807070707" pitchFamily="18" charset="2"/>
              <a:buChar char=""/>
            </a:pPr>
            <a:r>
              <a:rPr lang="en-US" sz="1660" b="1" dirty="0" smtClean="0">
                <a:solidFill>
                  <a:srgbClr val="FF0000"/>
                </a:solidFill>
              </a:rPr>
              <a:t>P7.3 </a:t>
            </a:r>
            <a:r>
              <a:rPr lang="en-US" sz="1660" b="1" dirty="0">
                <a:solidFill>
                  <a:srgbClr val="FF0000"/>
                </a:solidFill>
              </a:rPr>
              <a:t>– Task </a:t>
            </a:r>
            <a:r>
              <a:rPr lang="en-US" sz="1660" b="1" dirty="0" smtClean="0">
                <a:solidFill>
                  <a:srgbClr val="FF0000"/>
                </a:solidFill>
              </a:rPr>
              <a:t>05 </a:t>
            </a:r>
            <a:r>
              <a:rPr lang="en-US" sz="1660" b="1" dirty="0">
                <a:solidFill>
                  <a:srgbClr val="FF0000"/>
                </a:solidFill>
              </a:rPr>
              <a:t>–</a:t>
            </a:r>
            <a:r>
              <a:rPr lang="en-US" sz="1660" dirty="0">
                <a:solidFill>
                  <a:srgbClr val="FF0000"/>
                </a:solidFill>
              </a:rPr>
              <a:t> Create a range of Data analysis of the results of your research and questionnaires in preparation of presenting your findings.</a:t>
            </a:r>
          </a:p>
          <a:p>
            <a:pPr marL="360363" indent="-360363" fontAlgn="auto">
              <a:buClr>
                <a:srgbClr val="00B050"/>
              </a:buClr>
              <a:buFont typeface="Wingdings 3" panose="05040102010807070707" pitchFamily="18" charset="2"/>
              <a:buChar char=""/>
            </a:pPr>
            <a:r>
              <a:rPr lang="en-US" sz="1660" dirty="0"/>
              <a:t>With the Data gathered and put together, you should create a range of Simple statistical analysis (e.g. mean, median, mode, range) and Data presentation (e.g. pie charts, bar charts, line graphs, histograms) of this information for the presentation and report.</a:t>
            </a:r>
          </a:p>
          <a:p>
            <a:pPr marL="360363" indent="-360363" fontAlgn="auto">
              <a:buClr>
                <a:srgbClr val="00B050"/>
              </a:buClr>
              <a:buFont typeface="Wingdings 3" panose="05040102010807070707" pitchFamily="18" charset="2"/>
              <a:buChar char=""/>
            </a:pPr>
            <a:r>
              <a:rPr lang="en-US" sz="1660" dirty="0"/>
              <a:t>This task should take into consideration the previous tasks and disallow bias, and present somewhere the absent results as well as </a:t>
            </a:r>
            <a:r>
              <a:rPr lang="en-US" sz="1660" dirty="0" smtClean="0"/>
              <a:t>the erroneous data and limited data results.</a:t>
            </a:r>
            <a:endParaRPr lang="en-US" sz="1660" dirty="0"/>
          </a:p>
          <a:p>
            <a:pPr marL="360363" indent="-360363" fontAlgn="auto">
              <a:buClr>
                <a:srgbClr val="00B050"/>
              </a:buClr>
              <a:buFont typeface="Wingdings 3" panose="05040102010807070707" pitchFamily="18" charset="2"/>
              <a:buChar char=""/>
            </a:pPr>
            <a:r>
              <a:rPr lang="en-US" sz="1600" b="1" dirty="0" smtClean="0">
                <a:solidFill>
                  <a:srgbClr val="FF0000"/>
                </a:solidFill>
              </a:rPr>
              <a:t>M3.1 </a:t>
            </a:r>
            <a:r>
              <a:rPr lang="en-US" sz="1600" b="1" dirty="0">
                <a:solidFill>
                  <a:srgbClr val="FF0000"/>
                </a:solidFill>
              </a:rPr>
              <a:t>– Task </a:t>
            </a:r>
            <a:r>
              <a:rPr lang="en-US" sz="1600" b="1" dirty="0" smtClean="0">
                <a:solidFill>
                  <a:srgbClr val="FF0000"/>
                </a:solidFill>
              </a:rPr>
              <a:t>06 </a:t>
            </a:r>
            <a:r>
              <a:rPr lang="en-US" sz="1600" b="1" dirty="0">
                <a:solidFill>
                  <a:srgbClr val="FF0000"/>
                </a:solidFill>
              </a:rPr>
              <a:t>– </a:t>
            </a:r>
            <a:r>
              <a:rPr lang="en-US" sz="1600" dirty="0">
                <a:solidFill>
                  <a:srgbClr val="FF0000"/>
                </a:solidFill>
              </a:rPr>
              <a:t>Explain with examples from your own research how identifying limitations and recommendations on future research is a necessary part of the marketing process</a:t>
            </a:r>
            <a:r>
              <a:rPr lang="en-US" sz="1600" dirty="0" smtClean="0">
                <a:solidFill>
                  <a:srgbClr val="FF0000"/>
                </a:solidFill>
              </a:rPr>
              <a:t>.</a:t>
            </a:r>
            <a:endParaRPr lang="en-US" sz="16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a:t>P7.2 </a:t>
            </a:r>
            <a:r>
              <a:rPr lang="en-US" sz="3200" dirty="0" smtClean="0"/>
              <a:t>- How </a:t>
            </a:r>
            <a:r>
              <a:rPr lang="en-US" sz="3200" dirty="0"/>
              <a:t>to </a:t>
            </a:r>
            <a:r>
              <a:rPr lang="en-US" sz="3200" dirty="0" smtClean="0"/>
              <a:t>Validate Market Research Findings</a:t>
            </a:r>
            <a:endParaRPr lang="en-US" sz="3200" dirty="0"/>
          </a:p>
        </p:txBody>
      </p:sp>
    </p:spTree>
    <p:extLst>
      <p:ext uri="{BB962C8B-B14F-4D97-AF65-F5344CB8AC3E}">
        <p14:creationId xmlns:p14="http://schemas.microsoft.com/office/powerpoint/2010/main" val="1832310150"/>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863144"/>
          </a:xfrm>
          <a:prstGeom prst="rect">
            <a:avLst/>
          </a:prstGeom>
        </p:spPr>
        <p:txBody>
          <a:bodyPr wrap="square">
            <a:spAutoFit/>
          </a:bodyPr>
          <a:lstStyle/>
          <a:p>
            <a:pPr marL="360363" lvl="1" indent="-342900">
              <a:spcAft>
                <a:spcPts val="600"/>
              </a:spcAft>
              <a:buClr>
                <a:srgbClr val="00B050"/>
              </a:buClr>
              <a:buFont typeface="Wingdings 3" panose="05040102010807070707" pitchFamily="18" charset="2"/>
              <a:buChar char=""/>
            </a:pPr>
            <a:r>
              <a:rPr lang="en-US" sz="1460" dirty="0"/>
              <a:t>When creating your marketing conclusion, it is necessary to identify any limitations of the findings you can see. This does not mean you have to fix them but it is important to highlight any problems, issues, limitations on the data gathered.</a:t>
            </a:r>
          </a:p>
          <a:p>
            <a:pPr marL="360363" lvl="1" indent="-342900">
              <a:spcAft>
                <a:spcPts val="600"/>
              </a:spcAft>
              <a:buClr>
                <a:srgbClr val="00B050"/>
              </a:buClr>
              <a:buFont typeface="Wingdings 3" panose="05040102010807070707" pitchFamily="18" charset="2"/>
              <a:buChar char=""/>
            </a:pPr>
            <a:r>
              <a:rPr lang="en-US" sz="1460" dirty="0"/>
              <a:t>In the write up you will also have to recommend what areas may require additional market research, larger sample, more questionnaires, adapting the questionnaire, ways of presenting the data etc.</a:t>
            </a:r>
          </a:p>
          <a:p>
            <a:pPr marL="358775" lvl="1" indent="-342900">
              <a:spcAft>
                <a:spcPts val="600"/>
              </a:spcAft>
              <a:buClr>
                <a:srgbClr val="00B050"/>
              </a:buClr>
              <a:buFont typeface="Wingdings 3" panose="05040102010807070707" pitchFamily="18" charset="2"/>
              <a:buChar char=""/>
            </a:pPr>
            <a:r>
              <a:rPr lang="en-US" sz="1460" dirty="0"/>
              <a:t>You will also have to draw conclusions from the findings to inform marketing Decisions. This is more difficult on a larger project but it is the purpose of a plan and research to draw these conclusions.</a:t>
            </a:r>
          </a:p>
          <a:p>
            <a:pPr marL="360363" indent="-360363" fontAlgn="auto">
              <a:buClr>
                <a:srgbClr val="00B050"/>
              </a:buClr>
              <a:buFont typeface="Wingdings 3" panose="05040102010807070707" pitchFamily="18" charset="2"/>
              <a:buChar char=""/>
            </a:pPr>
            <a:r>
              <a:rPr lang="en-US" sz="1460" b="1" dirty="0">
                <a:solidFill>
                  <a:srgbClr val="FF0000"/>
                </a:solidFill>
              </a:rPr>
              <a:t>M3.1 – Task </a:t>
            </a:r>
            <a:r>
              <a:rPr lang="en-US" sz="1460" b="1" dirty="0" smtClean="0">
                <a:solidFill>
                  <a:srgbClr val="FF0000"/>
                </a:solidFill>
              </a:rPr>
              <a:t>07 </a:t>
            </a:r>
            <a:r>
              <a:rPr lang="en-US" sz="1460" b="1" dirty="0">
                <a:solidFill>
                  <a:srgbClr val="FF0000"/>
                </a:solidFill>
              </a:rPr>
              <a:t>-</a:t>
            </a:r>
            <a:r>
              <a:rPr lang="en-US" sz="1460" dirty="0">
                <a:solidFill>
                  <a:srgbClr val="FF0000"/>
                </a:solidFill>
              </a:rPr>
              <a:t> Based on assessment of own market research findings recommend improvements or additional market research </a:t>
            </a:r>
            <a:r>
              <a:rPr lang="en-US" sz="1460" dirty="0" smtClean="0">
                <a:solidFill>
                  <a:srgbClr val="FF0000"/>
                </a:solidFill>
              </a:rPr>
              <a:t>requirements.</a:t>
            </a:r>
          </a:p>
          <a:p>
            <a:pPr marL="360363" indent="-360363" fontAlgn="auto">
              <a:buClr>
                <a:srgbClr val="00B050"/>
              </a:buClr>
              <a:buFont typeface="Wingdings 3" panose="05040102010807070707" pitchFamily="18" charset="2"/>
              <a:buChar char=""/>
            </a:pPr>
            <a:r>
              <a:rPr lang="en-US" sz="1460" dirty="0" smtClean="0"/>
              <a:t>When the research is done and the </a:t>
            </a:r>
            <a:r>
              <a:rPr lang="en-IE" sz="1460" dirty="0" smtClean="0"/>
              <a:t>information analysed, you should see that not everything is the way your business would like. The point of making a plan and carrying out research was to improve things, sales, awareness etc. With your research done you should be able to see some improvements your company could make to improve the way it sells, the way it presents itself to the customers, customer awareness or customer preferences.. </a:t>
            </a:r>
            <a:endParaRPr lang="en-GB" sz="1460" dirty="0"/>
          </a:p>
          <a:p>
            <a:pPr marL="360363" indent="-360363" fontAlgn="auto">
              <a:buClr>
                <a:srgbClr val="00B050"/>
              </a:buClr>
              <a:buFont typeface="Wingdings 3" panose="05040102010807070707" pitchFamily="18" charset="2"/>
              <a:buChar char=""/>
            </a:pPr>
            <a:r>
              <a:rPr lang="en-US" sz="1460" b="1" dirty="0" smtClean="0">
                <a:solidFill>
                  <a:srgbClr val="FF0000"/>
                </a:solidFill>
              </a:rPr>
              <a:t>D2.1 – Task 08 - </a:t>
            </a:r>
            <a:r>
              <a:rPr lang="en-US" sz="1460" dirty="0">
                <a:solidFill>
                  <a:srgbClr val="FF0000"/>
                </a:solidFill>
              </a:rPr>
              <a:t>Recommend and justify marketing decisions that the business could take</a:t>
            </a:r>
            <a:r>
              <a:rPr lang="en-US" sz="1460" dirty="0" smtClean="0">
                <a:solidFill>
                  <a:srgbClr val="FF0000"/>
                </a:solidFill>
              </a:rPr>
              <a:t>.</a:t>
            </a:r>
          </a:p>
          <a:p>
            <a:pPr marL="360363" indent="-360363" fontAlgn="auto">
              <a:buClr>
                <a:srgbClr val="00B050"/>
              </a:buClr>
              <a:buFont typeface="Wingdings 3" panose="05040102010807070707" pitchFamily="18" charset="2"/>
              <a:buChar char=""/>
            </a:pPr>
            <a:r>
              <a:rPr lang="en-US" sz="1460" dirty="0" smtClean="0"/>
              <a:t>For this you will need to make some recommendations, in your opinion on what the company could do better, and your need to use evidence from the research done to demonstrate this. You must justify each of these recommendations to the mutual benefit to the company and the stakeholders.</a:t>
            </a:r>
          </a:p>
          <a:p>
            <a:pPr marL="360363" indent="-360363" fontAlgn="auto">
              <a:buClr>
                <a:srgbClr val="00B050"/>
              </a:buClr>
              <a:buFont typeface="Wingdings 3" panose="05040102010807070707" pitchFamily="18" charset="2"/>
              <a:buChar char=""/>
            </a:pPr>
            <a:r>
              <a:rPr lang="en-US" sz="1460" dirty="0" smtClean="0"/>
              <a:t>DO NOT just recommend things without evidence, the examiner will need to see the Distinction criteria linked to the pass criteria. This needs to be about the company, and the results, not about how you did the research what research you could do better next time.</a:t>
            </a:r>
            <a:endParaRPr lang="en-GB" sz="146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M3 and D2 </a:t>
            </a:r>
            <a:r>
              <a:rPr lang="en-US" sz="3200" dirty="0" smtClean="0"/>
              <a:t>– </a:t>
            </a:r>
            <a:r>
              <a:rPr lang="en-US" sz="3200" dirty="0"/>
              <a:t>Present </a:t>
            </a:r>
            <a:r>
              <a:rPr lang="en-US" sz="3200" dirty="0" smtClean="0"/>
              <a:t>Market Research Findings</a:t>
            </a:r>
            <a:endParaRPr lang="en-US" sz="3200" dirty="0"/>
          </a:p>
        </p:txBody>
      </p:sp>
    </p:spTree>
    <p:extLst>
      <p:ext uri="{BB962C8B-B14F-4D97-AF65-F5344CB8AC3E}">
        <p14:creationId xmlns:p14="http://schemas.microsoft.com/office/powerpoint/2010/main" val="1660943442"/>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6907923" cy="5652317"/>
          </a:xfrm>
          <a:prstGeom prst="rect">
            <a:avLst/>
          </a:prstGeom>
        </p:spPr>
        <p:txBody>
          <a:bodyPr wrap="square">
            <a:spAutoFit/>
          </a:bodyPr>
          <a:lstStyle/>
          <a:p>
            <a:pPr marL="355600" lvl="1" indent="-342900">
              <a:spcAft>
                <a:spcPts val="600"/>
              </a:spcAft>
              <a:buClr>
                <a:srgbClr val="00B050"/>
              </a:buClr>
              <a:buFont typeface="Wingdings 3" panose="05040102010807070707" pitchFamily="18" charset="2"/>
              <a:buChar char=""/>
            </a:pPr>
            <a:r>
              <a:rPr lang="en-US" sz="1770" b="1" dirty="0" smtClean="0">
                <a:solidFill>
                  <a:srgbClr val="FF0000"/>
                </a:solidFill>
              </a:rPr>
              <a:t>P8.1 </a:t>
            </a:r>
            <a:r>
              <a:rPr lang="en-US" sz="1770" b="1" dirty="0">
                <a:solidFill>
                  <a:srgbClr val="FF0000"/>
                </a:solidFill>
              </a:rPr>
              <a:t>– Task </a:t>
            </a:r>
            <a:r>
              <a:rPr lang="en-US" sz="1770" b="1" dirty="0" smtClean="0">
                <a:solidFill>
                  <a:srgbClr val="FF0000"/>
                </a:solidFill>
              </a:rPr>
              <a:t>09 </a:t>
            </a:r>
            <a:r>
              <a:rPr lang="en-US" sz="1770" dirty="0">
                <a:solidFill>
                  <a:srgbClr val="FF0000"/>
                </a:solidFill>
              </a:rPr>
              <a:t>- Using your research, </a:t>
            </a:r>
            <a:r>
              <a:rPr lang="en-US" sz="1770" dirty="0" smtClean="0">
                <a:solidFill>
                  <a:srgbClr val="FF0000"/>
                </a:solidFill>
              </a:rPr>
              <a:t>in a report produce </a:t>
            </a:r>
            <a:r>
              <a:rPr lang="en-US" sz="1770" dirty="0">
                <a:solidFill>
                  <a:srgbClr val="FF0000"/>
                </a:solidFill>
              </a:rPr>
              <a:t>a range of results from your finding to include, aims and objectives, charts, tables, analysis and results.</a:t>
            </a:r>
          </a:p>
          <a:p>
            <a:pPr marL="355600" lvl="1" indent="-342900">
              <a:spcAft>
                <a:spcPts val="600"/>
              </a:spcAft>
              <a:buClr>
                <a:srgbClr val="00B050"/>
              </a:buClr>
              <a:buFont typeface="Wingdings 3" panose="05040102010807070707" pitchFamily="18" charset="2"/>
              <a:buChar char=""/>
            </a:pPr>
            <a:r>
              <a:rPr lang="en-US" sz="1770" dirty="0" smtClean="0"/>
              <a:t>When it comes to presenting the findings, the most important person is the receiver, the boss. </a:t>
            </a:r>
            <a:r>
              <a:rPr lang="en-US" sz="1770" dirty="0"/>
              <a:t>How to present findings clearly in a format appropriate to the </a:t>
            </a:r>
            <a:r>
              <a:rPr lang="en-US" sz="1770" dirty="0" smtClean="0"/>
              <a:t>data obtained </a:t>
            </a:r>
            <a:r>
              <a:rPr lang="en-US" sz="1770" dirty="0"/>
              <a:t>and </a:t>
            </a:r>
            <a:r>
              <a:rPr lang="en-US" sz="1770" dirty="0" smtClean="0"/>
              <a:t>audience. For this task you will need to present the results of your research in two formats. First a report. This needs to </a:t>
            </a:r>
            <a:r>
              <a:rPr lang="en-US" sz="1770" dirty="0"/>
              <a:t>include </a:t>
            </a:r>
            <a:r>
              <a:rPr lang="en-US" sz="1770" dirty="0" smtClean="0"/>
              <a:t>the titles Introduction</a:t>
            </a:r>
            <a:r>
              <a:rPr lang="en-US" sz="1770" dirty="0"/>
              <a:t>, </a:t>
            </a:r>
            <a:r>
              <a:rPr lang="en-US" sz="1770" dirty="0" smtClean="0"/>
              <a:t>Research Objectives</a:t>
            </a:r>
            <a:r>
              <a:rPr lang="en-US" sz="1770" dirty="0"/>
              <a:t>, </a:t>
            </a:r>
            <a:r>
              <a:rPr lang="en-US" sz="1770" dirty="0" smtClean="0"/>
              <a:t>Main Findings</a:t>
            </a:r>
            <a:r>
              <a:rPr lang="en-US" sz="1770" dirty="0"/>
              <a:t>, </a:t>
            </a:r>
            <a:r>
              <a:rPr lang="en-US" sz="1770" dirty="0" smtClean="0"/>
              <a:t>Conclusions </a:t>
            </a:r>
            <a:r>
              <a:rPr lang="en-US" sz="1770" dirty="0"/>
              <a:t>proposing actions of what marketing decision the business can take next, </a:t>
            </a:r>
            <a:r>
              <a:rPr lang="en-US" sz="1770" dirty="0" smtClean="0"/>
              <a:t>Recommendations </a:t>
            </a:r>
            <a:r>
              <a:rPr lang="en-US" sz="1770" dirty="0"/>
              <a:t>for any further market </a:t>
            </a:r>
            <a:r>
              <a:rPr lang="en-US" sz="1770" dirty="0" smtClean="0"/>
              <a:t>research.</a:t>
            </a:r>
          </a:p>
          <a:p>
            <a:pPr marL="355600" lvl="1" indent="-342900">
              <a:spcAft>
                <a:spcPts val="600"/>
              </a:spcAft>
              <a:buClr>
                <a:srgbClr val="00B050"/>
              </a:buClr>
              <a:buFont typeface="Wingdings 3" panose="05040102010807070707" pitchFamily="18" charset="2"/>
              <a:buChar char=""/>
            </a:pPr>
            <a:r>
              <a:rPr lang="en-US" sz="1770" dirty="0" smtClean="0"/>
              <a:t>It needs also to contain examples of the Quantitative </a:t>
            </a:r>
            <a:r>
              <a:rPr lang="en-US" sz="1770" dirty="0"/>
              <a:t>analysis, i.e.</a:t>
            </a:r>
          </a:p>
          <a:p>
            <a:pPr marL="631825" lvl="1" indent="-254000">
              <a:spcAft>
                <a:spcPts val="600"/>
              </a:spcAft>
              <a:buClr>
                <a:srgbClr val="00B050"/>
              </a:buClr>
              <a:buFont typeface="Arial" panose="020B0604020202020204" pitchFamily="34" charset="0"/>
              <a:buChar char="•"/>
            </a:pPr>
            <a:r>
              <a:rPr lang="en-US" sz="1770" dirty="0" smtClean="0"/>
              <a:t>Simple </a:t>
            </a:r>
            <a:r>
              <a:rPr lang="en-US" sz="1770" dirty="0"/>
              <a:t>statistical analysis (e.g. mean, median, mode, range)</a:t>
            </a:r>
          </a:p>
          <a:p>
            <a:pPr marL="631825" lvl="1" indent="-254000">
              <a:spcAft>
                <a:spcPts val="600"/>
              </a:spcAft>
              <a:buClr>
                <a:srgbClr val="00B050"/>
              </a:buClr>
              <a:buFont typeface="Arial" panose="020B0604020202020204" pitchFamily="34" charset="0"/>
              <a:buChar char="•"/>
            </a:pPr>
            <a:r>
              <a:rPr lang="en-US" sz="1770" dirty="0" smtClean="0"/>
              <a:t>Data </a:t>
            </a:r>
            <a:r>
              <a:rPr lang="en-US" sz="1770" dirty="0"/>
              <a:t>presentation (e.g. pie charts, bar charts, line </a:t>
            </a:r>
            <a:r>
              <a:rPr lang="en-US" sz="1770" dirty="0" smtClean="0"/>
              <a:t>graphs, histograms</a:t>
            </a:r>
            <a:r>
              <a:rPr lang="en-US" sz="1770" dirty="0" smtClean="0"/>
              <a:t>)</a:t>
            </a:r>
          </a:p>
          <a:p>
            <a:pPr marL="285750" lvl="1" indent="-285750">
              <a:spcAft>
                <a:spcPts val="600"/>
              </a:spcAft>
              <a:buClr>
                <a:srgbClr val="00B050"/>
              </a:buClr>
              <a:buFont typeface="Wingdings 3" panose="05040102010807070707" pitchFamily="18" charset="2"/>
              <a:buChar char=""/>
            </a:pPr>
            <a:r>
              <a:rPr lang="en-US" sz="1770" dirty="0" smtClean="0"/>
              <a:t>This is an important task and needs to be done well as the examiner will look heavily at the way this is created and presented.</a:t>
            </a:r>
            <a:endParaRPr lang="en-US" sz="1770" dirty="0"/>
          </a:p>
        </p:txBody>
      </p:sp>
      <p:sp>
        <p:nvSpPr>
          <p:cNvPr id="14" name="Title 2"/>
          <p:cNvSpPr>
            <a:spLocks noGrp="1"/>
          </p:cNvSpPr>
          <p:nvPr>
            <p:ph type="title"/>
          </p:nvPr>
        </p:nvSpPr>
        <p:spPr>
          <a:xfrm>
            <a:off x="70266" y="72008"/>
            <a:ext cx="8859452" cy="548680"/>
          </a:xfrm>
        </p:spPr>
        <p:txBody>
          <a:bodyPr>
            <a:noAutofit/>
          </a:bodyPr>
          <a:lstStyle/>
          <a:p>
            <a:r>
              <a:rPr lang="en-US" sz="3600" dirty="0" smtClean="0"/>
              <a:t>P8.1 </a:t>
            </a:r>
            <a:r>
              <a:rPr lang="en-US" sz="3600" dirty="0" smtClean="0"/>
              <a:t>– </a:t>
            </a:r>
            <a:r>
              <a:rPr lang="en-US" sz="3600" dirty="0"/>
              <a:t>Present </a:t>
            </a:r>
            <a:r>
              <a:rPr lang="en-US" sz="3600" dirty="0" smtClean="0"/>
              <a:t>Market Research Findings</a:t>
            </a:r>
            <a:endParaRPr lang="en-US" sz="3600" dirty="0"/>
          </a:p>
        </p:txBody>
      </p:sp>
      <p:graphicFrame>
        <p:nvGraphicFramePr>
          <p:cNvPr id="6" name="Table 5"/>
          <p:cNvGraphicFramePr>
            <a:graphicFrameLocks noGrp="1"/>
          </p:cNvGraphicFramePr>
          <p:nvPr>
            <p:extLst>
              <p:ext uri="{D42A27DB-BD31-4B8C-83A1-F6EECF244321}">
                <p14:modId xmlns:p14="http://schemas.microsoft.com/office/powerpoint/2010/main" val="371937346"/>
              </p:ext>
            </p:extLst>
          </p:nvPr>
        </p:nvGraphicFramePr>
        <p:xfrm>
          <a:off x="7164288" y="1052735"/>
          <a:ext cx="1656184" cy="5583067"/>
        </p:xfrm>
        <a:graphic>
          <a:graphicData uri="http://schemas.openxmlformats.org/drawingml/2006/table">
            <a:tbl>
              <a:tblPr firstRow="1" firstCol="1" lastRow="1" lastCol="1" bandRow="1" bandCol="1">
                <a:tableStyleId>{2D5ABB26-0587-4C30-8999-92F81FD0307C}</a:tableStyleId>
              </a:tblPr>
              <a:tblGrid>
                <a:gridCol w="1656184"/>
              </a:tblGrid>
              <a:tr h="367789">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15278">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Do you walk away when someone asks you to fill in a survey.</a:t>
                      </a:r>
                      <a:endParaRPr lang="en-GB" sz="15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When did you last fill in an online form.</a:t>
                      </a:r>
                      <a:endParaRPr lang="en-GB" sz="15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Do you read the banner ads and pop ups on websites.</a:t>
                      </a:r>
                      <a:endParaRPr lang="en-GB" sz="15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Where does your school advertise.</a:t>
                      </a:r>
                      <a:endParaRPr lang="en-GB" sz="15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Would you be more willing to fill in an online survey if there was a prize at the end of it.</a:t>
                      </a:r>
                      <a:endParaRPr lang="en-GB" sz="1500" baseline="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7"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9695207"/>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6907923" cy="5532284"/>
          </a:xfrm>
          <a:prstGeom prst="rect">
            <a:avLst/>
          </a:prstGeom>
        </p:spPr>
        <p:txBody>
          <a:bodyPr wrap="square">
            <a:spAutoFit/>
          </a:bodyPr>
          <a:lstStyle/>
          <a:p>
            <a:pPr marL="355600" lvl="1" indent="-342900">
              <a:spcAft>
                <a:spcPts val="600"/>
              </a:spcAft>
              <a:buClr>
                <a:srgbClr val="00B050"/>
              </a:buClr>
              <a:buFont typeface="Wingdings 3" panose="05040102010807070707" pitchFamily="18" charset="2"/>
              <a:buChar char=""/>
            </a:pPr>
            <a:r>
              <a:rPr lang="en-US" sz="1650" b="1" dirty="0" smtClean="0">
                <a:solidFill>
                  <a:srgbClr val="FF0000"/>
                </a:solidFill>
              </a:rPr>
              <a:t>P8.2 </a:t>
            </a:r>
            <a:r>
              <a:rPr lang="en-US" sz="1650" b="1" dirty="0">
                <a:solidFill>
                  <a:srgbClr val="FF0000"/>
                </a:solidFill>
              </a:rPr>
              <a:t>– Task </a:t>
            </a:r>
            <a:r>
              <a:rPr lang="en-US" sz="1650" b="1" dirty="0" smtClean="0">
                <a:solidFill>
                  <a:srgbClr val="FF0000"/>
                </a:solidFill>
              </a:rPr>
              <a:t>10 </a:t>
            </a:r>
            <a:r>
              <a:rPr lang="en-US" sz="1650" dirty="0">
                <a:solidFill>
                  <a:srgbClr val="FF0000"/>
                </a:solidFill>
              </a:rPr>
              <a:t>- Using your research, in a report produce a range of results from your finding to include, aims and objectives, charts, tables, analysis and results.</a:t>
            </a:r>
          </a:p>
          <a:p>
            <a:pPr marL="355600" lvl="1" indent="-342900">
              <a:spcAft>
                <a:spcPts val="600"/>
              </a:spcAft>
              <a:buClr>
                <a:srgbClr val="00B050"/>
              </a:buClr>
              <a:buFont typeface="Wingdings 3" panose="05040102010807070707" pitchFamily="18" charset="2"/>
              <a:buChar char=""/>
            </a:pPr>
            <a:r>
              <a:rPr lang="en-US" sz="1650" dirty="0" smtClean="0"/>
              <a:t>The second method of presenting the information will be through a presentation. In this you need to be aware of how </a:t>
            </a:r>
            <a:r>
              <a:rPr lang="en-US" sz="1650" dirty="0"/>
              <a:t>to structure a presentation </a:t>
            </a:r>
            <a:r>
              <a:rPr lang="en-US" sz="1650" dirty="0" smtClean="0"/>
              <a:t>using </a:t>
            </a:r>
            <a:r>
              <a:rPr lang="en-US" sz="1650" dirty="0"/>
              <a:t>appropriate slides such as: </a:t>
            </a:r>
            <a:endParaRPr lang="en-US" sz="1650" dirty="0" smtClean="0"/>
          </a:p>
          <a:p>
            <a:pPr marL="631825" lvl="1" indent="-277813">
              <a:spcAft>
                <a:spcPts val="600"/>
              </a:spcAft>
              <a:buClr>
                <a:srgbClr val="00B050"/>
              </a:buClr>
              <a:buFont typeface="+mj-lt"/>
              <a:buAutoNum type="arabicPeriod"/>
            </a:pPr>
            <a:r>
              <a:rPr lang="en-US" sz="1650" dirty="0" smtClean="0"/>
              <a:t>Introduction</a:t>
            </a:r>
          </a:p>
          <a:p>
            <a:pPr marL="631825" lvl="1" indent="-277813">
              <a:spcAft>
                <a:spcPts val="600"/>
              </a:spcAft>
              <a:buClr>
                <a:srgbClr val="00B050"/>
              </a:buClr>
              <a:buFont typeface="+mj-lt"/>
              <a:buAutoNum type="arabicPeriod"/>
            </a:pPr>
            <a:r>
              <a:rPr lang="en-US" sz="1650" dirty="0"/>
              <a:t>R</a:t>
            </a:r>
            <a:r>
              <a:rPr lang="en-US" sz="1650" dirty="0" smtClean="0"/>
              <a:t>esearch objectives</a:t>
            </a:r>
          </a:p>
          <a:p>
            <a:pPr marL="631825" lvl="1" indent="-277813">
              <a:spcAft>
                <a:spcPts val="600"/>
              </a:spcAft>
              <a:buClr>
                <a:srgbClr val="00B050"/>
              </a:buClr>
              <a:buFont typeface="+mj-lt"/>
              <a:buAutoNum type="arabicPeriod"/>
            </a:pPr>
            <a:r>
              <a:rPr lang="en-US" sz="1650" dirty="0"/>
              <a:t>M</a:t>
            </a:r>
            <a:r>
              <a:rPr lang="en-US" sz="1650" dirty="0" smtClean="0"/>
              <a:t>ain findings</a:t>
            </a:r>
          </a:p>
          <a:p>
            <a:pPr marL="631825" lvl="1" indent="-277813">
              <a:spcAft>
                <a:spcPts val="600"/>
              </a:spcAft>
              <a:buClr>
                <a:srgbClr val="00B050"/>
              </a:buClr>
              <a:buFont typeface="+mj-lt"/>
              <a:buAutoNum type="arabicPeriod"/>
            </a:pPr>
            <a:r>
              <a:rPr lang="en-US" sz="1650" dirty="0"/>
              <a:t>C</a:t>
            </a:r>
            <a:r>
              <a:rPr lang="en-US" sz="1650" dirty="0" smtClean="0"/>
              <a:t>onclusions </a:t>
            </a:r>
            <a:r>
              <a:rPr lang="en-US" sz="1650" dirty="0"/>
              <a:t>proposing actions </a:t>
            </a:r>
            <a:r>
              <a:rPr lang="en-US" sz="1650" dirty="0" smtClean="0"/>
              <a:t>of what </a:t>
            </a:r>
            <a:r>
              <a:rPr lang="en-US" sz="1650" dirty="0"/>
              <a:t>marketing decision the business can take </a:t>
            </a:r>
            <a:r>
              <a:rPr lang="en-US" sz="1650" dirty="0" smtClean="0"/>
              <a:t>next</a:t>
            </a:r>
          </a:p>
          <a:p>
            <a:pPr marL="631825" lvl="1" indent="-277813">
              <a:spcAft>
                <a:spcPts val="600"/>
              </a:spcAft>
              <a:buClr>
                <a:srgbClr val="00B050"/>
              </a:buClr>
              <a:buFont typeface="+mj-lt"/>
              <a:buAutoNum type="arabicPeriod"/>
            </a:pPr>
            <a:r>
              <a:rPr lang="en-US" sz="1650" dirty="0"/>
              <a:t>R</a:t>
            </a:r>
            <a:r>
              <a:rPr lang="en-US" sz="1650" dirty="0" smtClean="0"/>
              <a:t>ecommendations </a:t>
            </a:r>
            <a:r>
              <a:rPr lang="en-US" sz="1650" dirty="0"/>
              <a:t>for any further market </a:t>
            </a:r>
            <a:r>
              <a:rPr lang="en-US" sz="1650" dirty="0" smtClean="0"/>
              <a:t>research</a:t>
            </a:r>
          </a:p>
          <a:p>
            <a:pPr marL="366713" lvl="1" indent="-366713">
              <a:spcAft>
                <a:spcPts val="600"/>
              </a:spcAft>
              <a:buClr>
                <a:srgbClr val="00B050"/>
              </a:buClr>
              <a:buFont typeface="Wingdings 3" panose="05040102010807070707" pitchFamily="18" charset="2"/>
              <a:buChar char=""/>
            </a:pPr>
            <a:r>
              <a:rPr lang="en-US" sz="1650" dirty="0"/>
              <a:t>This </a:t>
            </a:r>
            <a:r>
              <a:rPr lang="en-US" sz="1650" dirty="0" smtClean="0"/>
              <a:t>too is </a:t>
            </a:r>
            <a:r>
              <a:rPr lang="en-US" sz="1650" dirty="0"/>
              <a:t>an important task and needs to be done well as the examiner will look heavily at the way this is created and presented</a:t>
            </a:r>
            <a:r>
              <a:rPr lang="en-US" sz="1650" dirty="0" smtClean="0"/>
              <a:t>. There should be a range of presented media, tables, charts etc., all of which should be appropriate for your company manager (teacher). Therefor language, presentation skills, look, use of images, text and graphics, and how it is presented should be taken into consideration.</a:t>
            </a:r>
          </a:p>
          <a:p>
            <a:pPr marL="366713" lvl="1" indent="-366713">
              <a:spcAft>
                <a:spcPts val="600"/>
              </a:spcAft>
              <a:buClr>
                <a:srgbClr val="00B050"/>
              </a:buClr>
              <a:buFont typeface="Wingdings 3" panose="05040102010807070707" pitchFamily="18" charset="2"/>
              <a:buChar char=""/>
            </a:pPr>
            <a:r>
              <a:rPr lang="en-US" sz="1650" dirty="0" smtClean="0"/>
              <a:t>This does not actually have to be presented.</a:t>
            </a:r>
            <a:endParaRPr lang="en-US" sz="1650" dirty="0"/>
          </a:p>
        </p:txBody>
      </p:sp>
      <p:sp>
        <p:nvSpPr>
          <p:cNvPr id="14" name="Title 2"/>
          <p:cNvSpPr>
            <a:spLocks noGrp="1"/>
          </p:cNvSpPr>
          <p:nvPr>
            <p:ph type="title"/>
          </p:nvPr>
        </p:nvSpPr>
        <p:spPr>
          <a:xfrm>
            <a:off x="70266" y="72008"/>
            <a:ext cx="8859452" cy="548680"/>
          </a:xfrm>
        </p:spPr>
        <p:txBody>
          <a:bodyPr>
            <a:noAutofit/>
          </a:bodyPr>
          <a:lstStyle/>
          <a:p>
            <a:r>
              <a:rPr lang="en-US" sz="3600" dirty="0" smtClean="0"/>
              <a:t>P8.2 </a:t>
            </a:r>
            <a:r>
              <a:rPr lang="en-US" sz="3600" dirty="0" smtClean="0"/>
              <a:t>– </a:t>
            </a:r>
            <a:r>
              <a:rPr lang="en-US" sz="3600" dirty="0"/>
              <a:t>Present </a:t>
            </a:r>
            <a:r>
              <a:rPr lang="en-US" sz="3600" dirty="0" smtClean="0"/>
              <a:t>Market Research Findings</a:t>
            </a:r>
            <a:endParaRPr lang="en-US" sz="3600" dirty="0"/>
          </a:p>
        </p:txBody>
      </p:sp>
      <p:graphicFrame>
        <p:nvGraphicFramePr>
          <p:cNvPr id="6" name="Table 5"/>
          <p:cNvGraphicFramePr>
            <a:graphicFrameLocks noGrp="1"/>
          </p:cNvGraphicFramePr>
          <p:nvPr>
            <p:extLst>
              <p:ext uri="{D42A27DB-BD31-4B8C-83A1-F6EECF244321}">
                <p14:modId xmlns:p14="http://schemas.microsoft.com/office/powerpoint/2010/main" val="371937346"/>
              </p:ext>
            </p:extLst>
          </p:nvPr>
        </p:nvGraphicFramePr>
        <p:xfrm>
          <a:off x="7164288" y="1052735"/>
          <a:ext cx="1656184" cy="5583067"/>
        </p:xfrm>
        <a:graphic>
          <a:graphicData uri="http://schemas.openxmlformats.org/drawingml/2006/table">
            <a:tbl>
              <a:tblPr firstRow="1" firstCol="1" lastRow="1" lastCol="1" bandRow="1" bandCol="1">
                <a:tableStyleId>{2D5ABB26-0587-4C30-8999-92F81FD0307C}</a:tableStyleId>
              </a:tblPr>
              <a:tblGrid>
                <a:gridCol w="1656184"/>
              </a:tblGrid>
              <a:tr h="367789">
                <a:tc>
                  <a:txBody>
                    <a:bodyPr/>
                    <a:lstStyle/>
                    <a:p>
                      <a:pPr>
                        <a:spcAft>
                          <a:spcPts val="0"/>
                        </a:spcAft>
                      </a:pPr>
                      <a:endParaRPr lang="en-GB" sz="15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15278">
                <a:tc>
                  <a:txBody>
                    <a:bodyPr/>
                    <a:lstStyle/>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Do you walk away when someone asks you to fill in a survey.</a:t>
                      </a:r>
                      <a:endParaRPr lang="en-GB" sz="15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When did you last fill in an online form.</a:t>
                      </a:r>
                      <a:endParaRPr lang="en-GB" sz="15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Do you read the banner ads and pop ups on websites.</a:t>
                      </a:r>
                      <a:endParaRPr lang="en-GB" sz="15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500" baseline="0" dirty="0" smtClean="0">
                          <a:solidFill>
                            <a:schemeClr val="tx1"/>
                          </a:solidFill>
                          <a:effectLst/>
                          <a:latin typeface="Arial" pitchFamily="34" charset="0"/>
                          <a:ea typeface="Times New Roman"/>
                          <a:cs typeface="Arial" pitchFamily="34" charset="0"/>
                        </a:rPr>
                        <a:t>Where does your school advertise.</a:t>
                      </a:r>
                      <a:endParaRPr lang="en-GB" sz="15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500" baseline="0" dirty="0" smtClean="0">
                          <a:solidFill>
                            <a:srgbClr val="FF0000"/>
                          </a:solidFill>
                          <a:effectLst/>
                          <a:latin typeface="Arial" pitchFamily="34" charset="0"/>
                          <a:ea typeface="Times New Roman"/>
                          <a:cs typeface="Arial" pitchFamily="34" charset="0"/>
                        </a:rPr>
                        <a:t>Would you be more willing to fill in an online survey if there was a prize at the end of it.</a:t>
                      </a:r>
                      <a:endParaRPr lang="en-GB" sz="1500" baseline="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7"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5300928"/>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776966"/>
          </a:xfrm>
          <a:prstGeom prst="rect">
            <a:avLst/>
          </a:prstGeom>
        </p:spPr>
        <p:txBody>
          <a:bodyPr wrap="square">
            <a:spAutoFit/>
          </a:bodyPr>
          <a:lstStyle/>
          <a:p>
            <a:pPr marL="0" lvl="1">
              <a:spcAft>
                <a:spcPts val="600"/>
              </a:spcAft>
              <a:buClr>
                <a:srgbClr val="00B050"/>
              </a:buClr>
            </a:pPr>
            <a:r>
              <a:rPr lang="en-US" sz="1640" b="1" dirty="0">
                <a:solidFill>
                  <a:srgbClr val="FF0000"/>
                </a:solidFill>
                <a:latin typeface="Arial" panose="020B0604020202020204" pitchFamily="34" charset="0"/>
                <a:cs typeface="Arial" panose="020B0604020202020204" pitchFamily="34" charset="0"/>
              </a:rPr>
              <a:t>P7</a:t>
            </a:r>
            <a:r>
              <a:rPr lang="en-US" sz="1640" b="1" i="1" dirty="0">
                <a:solidFill>
                  <a:srgbClr val="FF0000"/>
                </a:solidFill>
                <a:latin typeface="Arial" panose="020B0604020202020204" pitchFamily="34" charset="0"/>
                <a:cs typeface="Arial" panose="020B0604020202020204" pitchFamily="34" charset="0"/>
              </a:rPr>
              <a:t>.</a:t>
            </a:r>
            <a:r>
              <a:rPr lang="en-US" sz="1640" b="1" dirty="0">
                <a:solidFill>
                  <a:srgbClr val="FF0000"/>
                </a:solidFill>
                <a:latin typeface="Arial" panose="020B0604020202020204" pitchFamily="34" charset="0"/>
                <a:cs typeface="Arial" panose="020B0604020202020204" pitchFamily="34" charset="0"/>
              </a:rPr>
              <a:t>1 – Task 01 – </a:t>
            </a:r>
            <a:r>
              <a:rPr lang="en-US" sz="1640" dirty="0">
                <a:solidFill>
                  <a:srgbClr val="FF0000"/>
                </a:solidFill>
                <a:latin typeface="Arial" panose="020B0604020202020204" pitchFamily="34" charset="0"/>
                <a:cs typeface="Arial" panose="020B0604020202020204" pitchFamily="34" charset="0"/>
              </a:rPr>
              <a:t>Using the headings, </a:t>
            </a:r>
            <a:r>
              <a:rPr lang="en-US" sz="1640" b="1" dirty="0">
                <a:solidFill>
                  <a:srgbClr val="FF0000"/>
                </a:solidFill>
                <a:latin typeface="Arial" panose="020B0604020202020204" pitchFamily="34" charset="0"/>
                <a:cs typeface="Arial" panose="020B0604020202020204" pitchFamily="34" charset="0"/>
              </a:rPr>
              <a:t>Examining Raw Data </a:t>
            </a:r>
            <a:r>
              <a:rPr lang="en-US" sz="1640" dirty="0">
                <a:solidFill>
                  <a:srgbClr val="FF0000"/>
                </a:solidFill>
                <a:latin typeface="Arial" panose="020B0604020202020204" pitchFamily="34" charset="0"/>
                <a:cs typeface="Arial" panose="020B0604020202020204" pitchFamily="34" charset="0"/>
              </a:rPr>
              <a:t>and </a:t>
            </a:r>
            <a:r>
              <a:rPr lang="en-US" sz="1640" b="1" dirty="0">
                <a:solidFill>
                  <a:srgbClr val="FF0000"/>
                </a:solidFill>
                <a:latin typeface="Arial" panose="020B0604020202020204" pitchFamily="34" charset="0"/>
                <a:cs typeface="Arial" panose="020B0604020202020204" pitchFamily="34" charset="0"/>
              </a:rPr>
              <a:t>Addressing Incomplete Responses</a:t>
            </a:r>
            <a:r>
              <a:rPr lang="en-US" sz="1640" dirty="0">
                <a:solidFill>
                  <a:srgbClr val="FF0000"/>
                </a:solidFill>
                <a:latin typeface="Arial" panose="020B0604020202020204" pitchFamily="34" charset="0"/>
                <a:cs typeface="Arial" panose="020B0604020202020204" pitchFamily="34" charset="0"/>
              </a:rPr>
              <a:t>, assess the validity of market research findings for a specific business opportunity against its market research proposal.</a:t>
            </a:r>
            <a:endParaRPr lang="en-US" sz="1640" dirty="0">
              <a:solidFill>
                <a:srgbClr val="FF0000"/>
              </a:solidFill>
            </a:endParaRPr>
          </a:p>
          <a:p>
            <a:pPr marL="0" lvl="1">
              <a:spcAft>
                <a:spcPts val="600"/>
              </a:spcAft>
              <a:buClr>
                <a:srgbClr val="00B050"/>
              </a:buClr>
            </a:pPr>
            <a:r>
              <a:rPr lang="en-US" sz="1640" b="1" dirty="0" smtClean="0">
                <a:solidFill>
                  <a:srgbClr val="FF0000"/>
                </a:solidFill>
              </a:rPr>
              <a:t>P7.2 </a:t>
            </a:r>
            <a:r>
              <a:rPr lang="en-US" sz="1640" b="1" dirty="0">
                <a:solidFill>
                  <a:srgbClr val="FF0000"/>
                </a:solidFill>
              </a:rPr>
              <a:t>– Task 02 – </a:t>
            </a:r>
            <a:r>
              <a:rPr lang="en-US" sz="1640" dirty="0">
                <a:solidFill>
                  <a:srgbClr val="FF0000"/>
                </a:solidFill>
              </a:rPr>
              <a:t>Using your own data results, explain with examples how you can validate the results and demonstrate this method.</a:t>
            </a:r>
          </a:p>
          <a:p>
            <a:pPr marL="0" lvl="1">
              <a:spcAft>
                <a:spcPts val="600"/>
              </a:spcAft>
              <a:buClr>
                <a:srgbClr val="00B050"/>
              </a:buClr>
            </a:pPr>
            <a:r>
              <a:rPr lang="en-US" sz="1640" b="1" dirty="0" smtClean="0">
                <a:solidFill>
                  <a:srgbClr val="FF0000"/>
                </a:solidFill>
              </a:rPr>
              <a:t>P7.2 </a:t>
            </a:r>
            <a:r>
              <a:rPr lang="en-US" sz="1640" b="1" dirty="0">
                <a:solidFill>
                  <a:srgbClr val="FF0000"/>
                </a:solidFill>
              </a:rPr>
              <a:t>– Task 03 – </a:t>
            </a:r>
            <a:r>
              <a:rPr lang="en-US" sz="1640" dirty="0">
                <a:solidFill>
                  <a:srgbClr val="FF0000"/>
                </a:solidFill>
              </a:rPr>
              <a:t>Using your own data results, explain with examples how you can improve the reliability of the results and demonstrate this with examples.</a:t>
            </a:r>
          </a:p>
          <a:p>
            <a:pPr marL="0" lvl="1">
              <a:spcAft>
                <a:spcPts val="600"/>
              </a:spcAft>
              <a:buClr>
                <a:srgbClr val="00B050"/>
              </a:buClr>
            </a:pPr>
            <a:r>
              <a:rPr lang="en-US" sz="1640" b="1" dirty="0" smtClean="0">
                <a:solidFill>
                  <a:srgbClr val="FF0000"/>
                </a:solidFill>
              </a:rPr>
              <a:t>P7.2 </a:t>
            </a:r>
            <a:r>
              <a:rPr lang="en-US" sz="1640" b="1" dirty="0">
                <a:solidFill>
                  <a:srgbClr val="FF0000"/>
                </a:solidFill>
              </a:rPr>
              <a:t>– Task 04 – </a:t>
            </a:r>
            <a:r>
              <a:rPr lang="en-US" sz="1640" dirty="0">
                <a:solidFill>
                  <a:srgbClr val="FF0000"/>
                </a:solidFill>
              </a:rPr>
              <a:t>Using your own data results, explain with examples how your findings measure what the market research campaign/exercise intended to measure.</a:t>
            </a:r>
          </a:p>
          <a:p>
            <a:pPr fontAlgn="auto">
              <a:buClr>
                <a:srgbClr val="00B050"/>
              </a:buClr>
            </a:pPr>
            <a:r>
              <a:rPr lang="en-US" sz="1640" b="1" dirty="0">
                <a:solidFill>
                  <a:srgbClr val="FF0000"/>
                </a:solidFill>
              </a:rPr>
              <a:t>P7.3 – Task 05 –</a:t>
            </a:r>
            <a:r>
              <a:rPr lang="en-US" sz="1640" dirty="0">
                <a:solidFill>
                  <a:srgbClr val="FF0000"/>
                </a:solidFill>
              </a:rPr>
              <a:t> Create a range of Data analysis of the results of your research and questionnaires in preparation of presenting your findings.</a:t>
            </a:r>
          </a:p>
          <a:p>
            <a:pPr fontAlgn="auto">
              <a:buClr>
                <a:srgbClr val="00B050"/>
              </a:buClr>
            </a:pPr>
            <a:r>
              <a:rPr lang="en-US" sz="1640" b="1" dirty="0">
                <a:solidFill>
                  <a:srgbClr val="FF0000"/>
                </a:solidFill>
              </a:rPr>
              <a:t>M3.1 – Task 06 – </a:t>
            </a:r>
            <a:r>
              <a:rPr lang="en-US" sz="1640" dirty="0">
                <a:solidFill>
                  <a:srgbClr val="FF0000"/>
                </a:solidFill>
              </a:rPr>
              <a:t>Explain with examples from your own research how identifying limitations and recommendations on future research is a necessary part of the marketing process.</a:t>
            </a:r>
          </a:p>
          <a:p>
            <a:pPr fontAlgn="auto">
              <a:buClr>
                <a:srgbClr val="00B050"/>
              </a:buClr>
            </a:pPr>
            <a:r>
              <a:rPr lang="en-US" sz="1640" b="1" dirty="0" smtClean="0">
                <a:solidFill>
                  <a:srgbClr val="FF0000"/>
                </a:solidFill>
              </a:rPr>
              <a:t>M3.1 </a:t>
            </a:r>
            <a:r>
              <a:rPr lang="en-US" sz="1640" b="1" dirty="0">
                <a:solidFill>
                  <a:srgbClr val="FF0000"/>
                </a:solidFill>
              </a:rPr>
              <a:t>– Task 07 -</a:t>
            </a:r>
            <a:r>
              <a:rPr lang="en-US" sz="1640" dirty="0">
                <a:solidFill>
                  <a:srgbClr val="FF0000"/>
                </a:solidFill>
              </a:rPr>
              <a:t> Based on assessment of own market research findings recommend improvements or additional market research requirements.</a:t>
            </a:r>
          </a:p>
          <a:p>
            <a:pPr fontAlgn="auto">
              <a:buClr>
                <a:srgbClr val="00B050"/>
              </a:buClr>
            </a:pPr>
            <a:r>
              <a:rPr lang="en-US" sz="1640" b="1" dirty="0">
                <a:solidFill>
                  <a:srgbClr val="FF0000"/>
                </a:solidFill>
              </a:rPr>
              <a:t>D2.1 – Task 08 - </a:t>
            </a:r>
            <a:r>
              <a:rPr lang="en-US" sz="1640" dirty="0">
                <a:solidFill>
                  <a:srgbClr val="FF0000"/>
                </a:solidFill>
              </a:rPr>
              <a:t>Recommend and justify marketing decisions that the business could take.</a:t>
            </a:r>
          </a:p>
          <a:p>
            <a:pPr marL="12700" lvl="1">
              <a:spcAft>
                <a:spcPts val="600"/>
              </a:spcAft>
              <a:buClr>
                <a:srgbClr val="00B050"/>
              </a:buClr>
            </a:pPr>
            <a:r>
              <a:rPr lang="en-US" sz="1640" b="1" dirty="0" smtClean="0">
                <a:solidFill>
                  <a:srgbClr val="FF0000"/>
                </a:solidFill>
              </a:rPr>
              <a:t>P8.1 </a:t>
            </a:r>
            <a:r>
              <a:rPr lang="en-US" sz="1640" b="1" dirty="0">
                <a:solidFill>
                  <a:srgbClr val="FF0000"/>
                </a:solidFill>
              </a:rPr>
              <a:t>– Task 09 </a:t>
            </a:r>
            <a:r>
              <a:rPr lang="en-US" sz="1640" dirty="0">
                <a:solidFill>
                  <a:srgbClr val="FF0000"/>
                </a:solidFill>
              </a:rPr>
              <a:t>- Using your research, in a report produce a range of results from your finding to include, aims and objectives, charts, tables, analysis and results.</a:t>
            </a:r>
          </a:p>
          <a:p>
            <a:pPr marL="12700" lvl="1">
              <a:spcAft>
                <a:spcPts val="600"/>
              </a:spcAft>
              <a:buClr>
                <a:srgbClr val="00B050"/>
              </a:buClr>
            </a:pPr>
            <a:r>
              <a:rPr lang="en-US" sz="1640" b="1" dirty="0" smtClean="0">
                <a:solidFill>
                  <a:srgbClr val="FF0000"/>
                </a:solidFill>
              </a:rPr>
              <a:t>P8.2 </a:t>
            </a:r>
            <a:r>
              <a:rPr lang="en-US" sz="1640" b="1" dirty="0">
                <a:solidFill>
                  <a:srgbClr val="FF0000"/>
                </a:solidFill>
              </a:rPr>
              <a:t>– Task </a:t>
            </a:r>
            <a:r>
              <a:rPr lang="en-US" sz="1640" b="1" dirty="0" smtClean="0">
                <a:solidFill>
                  <a:srgbClr val="FF0000"/>
                </a:solidFill>
              </a:rPr>
              <a:t>10 </a:t>
            </a:r>
            <a:r>
              <a:rPr lang="en-US" sz="1640" dirty="0">
                <a:solidFill>
                  <a:srgbClr val="FF0000"/>
                </a:solidFill>
              </a:rPr>
              <a:t>- Using your research, in a report produce a range of results from your finding to include, aims and objectives, charts, tables, analysis and results</a:t>
            </a:r>
            <a:r>
              <a:rPr lang="en-US" sz="1640" dirty="0" smtClean="0">
                <a:solidFill>
                  <a:srgbClr val="FF0000"/>
                </a:solidFill>
              </a:rPr>
              <a:t>.</a:t>
            </a:r>
            <a:endParaRPr lang="en-US" sz="164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600" dirty="0" smtClean="0"/>
              <a:t>P8.2 </a:t>
            </a:r>
            <a:r>
              <a:rPr lang="en-US" sz="3600" dirty="0" smtClean="0"/>
              <a:t>– </a:t>
            </a:r>
            <a:r>
              <a:rPr lang="en-US" sz="3600" dirty="0"/>
              <a:t>Present </a:t>
            </a:r>
            <a:r>
              <a:rPr lang="en-US" sz="3600" dirty="0" smtClean="0"/>
              <a:t>Market Research Findings</a:t>
            </a:r>
            <a:endParaRPr lang="en-US" sz="3600" dirty="0"/>
          </a:p>
        </p:txBody>
      </p:sp>
    </p:spTree>
    <p:extLst>
      <p:ext uri="{BB962C8B-B14F-4D97-AF65-F5344CB8AC3E}">
        <p14:creationId xmlns:p14="http://schemas.microsoft.com/office/powerpoint/2010/main" val="3231896122"/>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a:t>
            </a:r>
            <a:r>
              <a:rPr lang="en-US" sz="2400" dirty="0" smtClean="0">
                <a:solidFill>
                  <a:srgbClr val="000000"/>
                </a:solidFill>
                <a:latin typeface="Arial" panose="020B0604020202020204" pitchFamily="34" charset="0"/>
              </a:rPr>
              <a:t>22 in </a:t>
            </a:r>
            <a:r>
              <a:rPr lang="en-US" sz="2400" dirty="0">
                <a:solidFill>
                  <a:srgbClr val="000000"/>
                </a:solidFill>
                <a:latin typeface="Arial" panose="020B0604020202020204" pitchFamily="34" charset="0"/>
              </a:rPr>
              <a:t>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a:t>
            </a:r>
            <a:r>
              <a:rPr lang="en-US" sz="2400" dirty="0" smtClean="0">
                <a:solidFill>
                  <a:srgbClr val="000000"/>
                </a:solidFill>
                <a:latin typeface="Arial" panose="020B0604020202020204" pitchFamily="34" charset="0"/>
              </a:rPr>
              <a:t>Business </a:t>
            </a:r>
            <a:r>
              <a:rPr lang="en-US" sz="2400" dirty="0">
                <a:solidFill>
                  <a:srgbClr val="000000"/>
                </a:solidFill>
                <a:latin typeface="Arial" panose="020B0604020202020204" pitchFamily="34" charset="0"/>
              </a:rPr>
              <a:t>are </a:t>
            </a:r>
            <a:r>
              <a:rPr lang="en-US" sz="2400" b="1" dirty="0" smtClean="0">
                <a:solidFill>
                  <a:srgbClr val="000000"/>
                </a:solidFill>
                <a:latin typeface="Arial" panose="020B0604020202020204" pitchFamily="34" charset="0"/>
              </a:rPr>
              <a:t>120 </a:t>
            </a:r>
            <a:r>
              <a:rPr lang="en-US" sz="2400" b="1" dirty="0">
                <a:solidFill>
                  <a:srgbClr val="000000"/>
                </a:solidFill>
                <a:latin typeface="Arial" panose="020B0604020202020204" pitchFamily="34" charset="0"/>
              </a:rPr>
              <a:t>GLH</a:t>
            </a:r>
            <a:r>
              <a:rPr lang="en-US" sz="2400" dirty="0">
                <a:solidFill>
                  <a:srgbClr val="000000"/>
                </a:solidFill>
                <a:latin typeface="Arial" panose="020B0604020202020204" pitchFamily="34" charset="0"/>
              </a:rPr>
              <a:t>;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GB" sz="2400" dirty="0" smtClean="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365125" indent="-365125">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a:t>
            </a:r>
            <a:r>
              <a:rPr lang="en-US" sz="2400" dirty="0" smtClean="0"/>
              <a:t>the </a:t>
            </a:r>
            <a:r>
              <a:rPr lang="en-US" sz="2400" dirty="0"/>
              <a:t>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05610440"/>
              </p:ext>
            </p:extLst>
          </p:nvPr>
        </p:nvGraphicFramePr>
        <p:xfrm>
          <a:off x="395536" y="3046080"/>
          <a:ext cx="8424935" cy="1584960"/>
        </p:xfrm>
        <a:graphic>
          <a:graphicData uri="http://schemas.openxmlformats.org/drawingml/2006/table">
            <a:tbl>
              <a:tblPr firstRow="1" bandRow="1">
                <a:tableStyleId>{5C22544A-7EE6-4342-B048-85BDC9FD1C3A}</a:tableStyleId>
              </a:tblPr>
              <a:tblGrid>
                <a:gridCol w="1684987"/>
                <a:gridCol w="1684987"/>
                <a:gridCol w="1684987"/>
                <a:gridCol w="1684987"/>
                <a:gridCol w="1684987"/>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120</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32</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3600" dirty="0">
                <a:solidFill>
                  <a:srgbClr val="000000"/>
                </a:solidFill>
                <a:latin typeface="Arial" panose="020B0604020202020204" pitchFamily="34" charset="0"/>
              </a:rPr>
              <a:t>Qualification </a:t>
            </a:r>
            <a:r>
              <a:rPr lang="en-US" sz="3600" dirty="0" smtClean="0">
                <a:solidFill>
                  <a:srgbClr val="000000"/>
                </a:solidFill>
                <a:latin typeface="Arial" panose="020B0604020202020204" pitchFamily="34" charset="0"/>
              </a:rPr>
              <a:t>Grade Table - Diploma</a:t>
            </a:r>
            <a:endParaRPr lang="en-US" sz="36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Having calculated the total number of points based on the unit grades you would check this figure in the qualification grade table, for the relevant qualification, to identify the overall qualification grade. If a learner doesn’t achieve the lowest points score required for the qualification, we issue an unclassified result.</a:t>
            </a:r>
          </a:p>
          <a:p>
            <a:pPr>
              <a:buClr>
                <a:srgbClr val="00B050"/>
              </a:buClr>
              <a:buSzPct val="80000"/>
            </a:pPr>
            <a:r>
              <a:rPr lang="en-US" b="1" dirty="0">
                <a:solidFill>
                  <a:srgbClr val="000000"/>
                </a:solidFill>
                <a:latin typeface="Arial" panose="020B0604020202020204" pitchFamily="34" charset="0"/>
              </a:rPr>
              <a:t>Example A</a:t>
            </a:r>
          </a:p>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Learner A has taken the units required for the Foundation Diploma</a:t>
            </a:r>
            <a:r>
              <a:rPr lang="en-US"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dirty="0"/>
              <a:t>In this example, Learner A has an overall qualification grade of a Merit </a:t>
            </a:r>
            <a:r>
              <a:rPr lang="en-US" dirty="0" err="1"/>
              <a:t>Merit</a:t>
            </a:r>
            <a:r>
              <a:rPr lang="en-US" dirty="0"/>
              <a:t>. </a:t>
            </a:r>
            <a:endParaRPr lang="en-US" dirty="0" smtClean="0">
              <a:solidFill>
                <a:srgbClr val="000000"/>
              </a:solidFill>
              <a:latin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790661191"/>
              </p:ext>
            </p:extLst>
          </p:nvPr>
        </p:nvGraphicFramePr>
        <p:xfrm>
          <a:off x="395536" y="3140968"/>
          <a:ext cx="8424935" cy="3143250"/>
        </p:xfrm>
        <a:graphic>
          <a:graphicData uri="http://schemas.openxmlformats.org/drawingml/2006/table">
            <a:tbl>
              <a:tblPr>
                <a:tableStyleId>{E8B1032C-EA38-4F05-BA0D-38AFFFC7BED3}</a:tableStyleId>
              </a:tblPr>
              <a:tblGrid>
                <a:gridCol w="1728192"/>
                <a:gridCol w="1512168"/>
                <a:gridCol w="2520280"/>
                <a:gridCol w="2664295"/>
              </a:tblGrid>
              <a:tr h="190500">
                <a:tc>
                  <a:txBody>
                    <a:bodyPr/>
                    <a:lstStyle/>
                    <a:p>
                      <a:pPr algn="l" fontAlgn="b"/>
                      <a:r>
                        <a:rPr lang="en-GB" sz="2000" b="1" u="none" strike="noStrike" dirty="0" smtClean="0">
                          <a:effectLst/>
                          <a:latin typeface="Arial" panose="020B0604020202020204" pitchFamily="34" charset="0"/>
                          <a:cs typeface="Arial" panose="020B0604020202020204" pitchFamily="34" charset="0"/>
                        </a:rPr>
                        <a:t>Unit</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u="none" strike="noStrike" dirty="0" smtClean="0">
                          <a:effectLst/>
                          <a:latin typeface="Arial" panose="020B0604020202020204" pitchFamily="34" charset="0"/>
                          <a:cs typeface="Arial" panose="020B0604020202020204" pitchFamily="34" charset="0"/>
                        </a:rPr>
                        <a:t>GLH</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Grade</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Number of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28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2</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42297">
                <a:tc>
                  <a:txBody>
                    <a:bodyPr/>
                    <a:lstStyle/>
                    <a:p>
                      <a:pPr algn="l" fontAlgn="b"/>
                      <a:r>
                        <a:rPr lang="en-GB" sz="2000" u="none" strike="noStrike" dirty="0" smtClean="0">
                          <a:effectLst/>
                          <a:latin typeface="Arial" panose="020B0604020202020204" pitchFamily="34" charset="0"/>
                          <a:cs typeface="Arial" panose="020B0604020202020204" pitchFamily="34" charset="0"/>
                        </a:rPr>
                        <a:t>3</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4</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16</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17</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GLH</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540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no. of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 138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Foundation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Technical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a:t>
            </a:r>
            <a:r>
              <a:rPr lang="en-US" sz="2800" b="1" dirty="0">
                <a:solidFill>
                  <a:srgbClr val="000000"/>
                </a:solidFill>
                <a:latin typeface="Arial" panose="020B0604020202020204" pitchFamily="34" charset="0"/>
              </a:rPr>
              <a:t>(720 GLH)</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2400657"/>
          </a:xfrm>
          <a:prstGeom prst="rect">
            <a:avLst/>
          </a:prstGeom>
        </p:spPr>
        <p:txBody>
          <a:bodyPr wrap="square">
            <a:spAutoFit/>
          </a:bodyPr>
          <a:lstStyle/>
          <a:p>
            <a:pPr marL="541338" indent="-541338">
              <a:spcAft>
                <a:spcPts val="600"/>
              </a:spcAft>
              <a:buClr>
                <a:srgbClr val="00B050"/>
              </a:buClr>
              <a:buFont typeface="Wingdings 3" panose="05040102010807070707" pitchFamily="18" charset="2"/>
              <a:buChar char=""/>
            </a:pPr>
            <a:r>
              <a:rPr lang="en-US" sz="3000" dirty="0"/>
              <a:t>Each learning outcome in this unit has been given a percentage weighting. This reflects the size and demand of the content you need to cover and </a:t>
            </a:r>
            <a:r>
              <a:rPr lang="en-US" sz="3000" dirty="0" smtClean="0"/>
              <a:t>its contribution </a:t>
            </a:r>
            <a:r>
              <a:rPr lang="en-US" sz="3000" dirty="0"/>
              <a:t>to the overall understanding of this unit. See table below:</a:t>
            </a:r>
          </a:p>
        </p:txBody>
      </p:sp>
      <p:sp>
        <p:nvSpPr>
          <p:cNvPr id="14" name="Title 2"/>
          <p:cNvSpPr>
            <a:spLocks noGrp="1"/>
          </p:cNvSpPr>
          <p:nvPr>
            <p:ph type="title"/>
          </p:nvPr>
        </p:nvSpPr>
        <p:spPr>
          <a:xfrm>
            <a:off x="70266" y="72008"/>
            <a:ext cx="8859452" cy="548680"/>
          </a:xfrm>
        </p:spPr>
        <p:txBody>
          <a:bodyPr>
            <a:noAutofit/>
          </a:bodyPr>
          <a:lstStyle/>
          <a:p>
            <a:r>
              <a:rPr lang="en-US" sz="3600" dirty="0" smtClean="0"/>
              <a:t>Unit 03 – Learning Outcome (LO) Weightings</a:t>
            </a:r>
            <a:endParaRPr lang="en-US" sz="3600" dirty="0"/>
          </a:p>
        </p:txBody>
      </p:sp>
      <p:graphicFrame>
        <p:nvGraphicFramePr>
          <p:cNvPr id="3" name="Table 2"/>
          <p:cNvGraphicFramePr>
            <a:graphicFrameLocks noGrp="1"/>
          </p:cNvGraphicFramePr>
          <p:nvPr>
            <p:extLst/>
          </p:nvPr>
        </p:nvGraphicFramePr>
        <p:xfrm>
          <a:off x="323528" y="3789040"/>
          <a:ext cx="8352928" cy="2743200"/>
        </p:xfrm>
        <a:graphic>
          <a:graphicData uri="http://schemas.openxmlformats.org/drawingml/2006/table">
            <a:tbl>
              <a:tblPr firstRow="1" bandRow="1">
                <a:tableStyleId>{3B4B98B0-60AC-42C2-AFA5-B58CD77FA1E5}</a:tableStyleId>
              </a:tblPr>
              <a:tblGrid>
                <a:gridCol w="4176464"/>
                <a:gridCol w="4176464"/>
              </a:tblGrid>
              <a:tr h="412591">
                <a:tc>
                  <a:txBody>
                    <a:bodyPr/>
                    <a:lstStyle/>
                    <a:p>
                      <a:pPr algn="ctr"/>
                      <a:r>
                        <a:rPr lang="en-GB" sz="2400" b="1" dirty="0" smtClean="0">
                          <a:solidFill>
                            <a:srgbClr val="000000"/>
                          </a:solidFill>
                          <a:latin typeface="Arial" panose="020B0604020202020204" pitchFamily="34" charset="0"/>
                          <a:cs typeface="Arial" panose="020B0604020202020204" pitchFamily="34" charset="0"/>
                        </a:rPr>
                        <a:t>LO1 </a:t>
                      </a:r>
                      <a:endParaRPr lang="en-GB" sz="2400" dirty="0" smtClean="0">
                        <a:solidFill>
                          <a:srgbClr val="000000"/>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dirty="0" smtClean="0">
                          <a:solidFill>
                            <a:srgbClr val="000000"/>
                          </a:solidFill>
                          <a:latin typeface="Arial" panose="020B0604020202020204" pitchFamily="34" charset="0"/>
                          <a:cs typeface="Arial" panose="020B0604020202020204" pitchFamily="34" charset="0"/>
                        </a:rPr>
                        <a:t>6-20% </a:t>
                      </a:r>
                      <a:endParaRPr lang="en-GB" sz="2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LO2</a:t>
                      </a:r>
                      <a:endParaRPr lang="en-GB" sz="2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6-20%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LO3</a:t>
                      </a:r>
                      <a:endParaRPr lang="en-GB" sz="2400" dirty="0" smtClean="0">
                        <a:solidFill>
                          <a:srgbClr val="000000"/>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b="1" dirty="0" smtClean="0">
                          <a:solidFill>
                            <a:srgbClr val="000000"/>
                          </a:solidFill>
                          <a:latin typeface="Arial" panose="020B0604020202020204" pitchFamily="34" charset="0"/>
                          <a:cs typeface="Arial" panose="020B0604020202020204" pitchFamily="34" charset="0"/>
                        </a:rPr>
                        <a:t>6-15%</a:t>
                      </a:r>
                      <a:endParaRPr lang="en-GB" sz="24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GB" sz="2400" b="1" dirty="0" smtClean="0">
                          <a:solidFill>
                            <a:srgbClr val="000000"/>
                          </a:solidFill>
                          <a:latin typeface="Arial" panose="020B0604020202020204" pitchFamily="34" charset="0"/>
                          <a:cs typeface="Arial" panose="020B0604020202020204" pitchFamily="34" charset="0"/>
                        </a:rPr>
                        <a:t>LO4</a:t>
                      </a:r>
                      <a:endParaRPr lang="en-GB" sz="2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2400" b="1" dirty="0" smtClean="0">
                          <a:solidFill>
                            <a:srgbClr val="000000"/>
                          </a:solidFill>
                          <a:latin typeface="Arial" panose="020B0604020202020204" pitchFamily="34" charset="0"/>
                          <a:cs typeface="Arial" panose="020B0604020202020204" pitchFamily="34" charset="0"/>
                        </a:rPr>
                        <a:t>8-25%</a:t>
                      </a:r>
                      <a:endParaRPr lang="en-GB" sz="24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LO5</a:t>
                      </a:r>
                      <a:endParaRPr lang="en-GB" sz="24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6-15%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latin typeface="Arial" panose="020B0604020202020204" pitchFamily="34" charset="0"/>
                          <a:cs typeface="Arial" panose="020B0604020202020204" pitchFamily="34" charset="0"/>
                        </a:rPr>
                        <a:t>LO6</a:t>
                      </a:r>
                      <a:endParaRPr lang="en-GB" sz="24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rgbClr val="000000"/>
                          </a:solidFill>
                          <a:latin typeface="Arial" panose="020B0604020202020204" pitchFamily="34" charset="0"/>
                          <a:cs typeface="Arial" panose="020B0604020202020204" pitchFamily="34" charset="0"/>
                        </a:rPr>
                        <a:t>20-40%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266309034"/>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3600" dirty="0" smtClean="0"/>
              <a:t>Unit 01 – Learning Outcome (LO) Weightings</a:t>
            </a:r>
            <a:endParaRPr lang="en-US" sz="3600" dirty="0"/>
          </a:p>
        </p:txBody>
      </p:sp>
      <p:sp>
        <p:nvSpPr>
          <p:cNvPr id="4" name="Rectangle 3"/>
          <p:cNvSpPr/>
          <p:nvPr/>
        </p:nvSpPr>
        <p:spPr>
          <a:xfrm>
            <a:off x="251520" y="1124744"/>
            <a:ext cx="8568952" cy="5524589"/>
          </a:xfrm>
          <a:prstGeom prst="rect">
            <a:avLst/>
          </a:prstGeom>
        </p:spPr>
        <p:txBody>
          <a:bodyPr wrap="square">
            <a:spAutoFit/>
          </a:bodyPr>
          <a:lstStyle/>
          <a:p>
            <a:pPr>
              <a:spcAft>
                <a:spcPts val="600"/>
              </a:spcAft>
            </a:pPr>
            <a:r>
              <a:rPr lang="en-GB" sz="1900" b="1" dirty="0" smtClean="0">
                <a:solidFill>
                  <a:srgbClr val="FF0000"/>
                </a:solidFill>
                <a:latin typeface="Arial" panose="020B0604020202020204" pitchFamily="34" charset="0"/>
              </a:rPr>
              <a:t>Assessment Guidance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All </a:t>
            </a:r>
            <a:r>
              <a:rPr lang="en-US" sz="1900" dirty="0">
                <a:solidFill>
                  <a:srgbClr val="000000"/>
                </a:solidFill>
                <a:latin typeface="Arial" panose="020B0604020202020204" pitchFamily="34" charset="0"/>
              </a:rPr>
              <a:t>Learning Outcomes are assessed through an externally set written examination paper, worth a maximum of 60 marks and 1 hour 30 minutes in duration.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The assessment comprises short answer questions and questions requiring more extended responses, some will be based on in tray exercises testing skills and underpinning knowledge.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is important for learners to have the opportunity to learn and apply the knowledge and skills in order to successfully achieve the unit. </a:t>
            </a:r>
          </a:p>
          <a:p>
            <a:pPr>
              <a:spcAft>
                <a:spcPts val="600"/>
              </a:spcAft>
            </a:pPr>
            <a:r>
              <a:rPr lang="en-GB" sz="1900" b="1" dirty="0" smtClean="0">
                <a:solidFill>
                  <a:srgbClr val="FF0000"/>
                </a:solidFill>
                <a:latin typeface="Arial" panose="020B0604020202020204" pitchFamily="34" charset="0"/>
              </a:rPr>
              <a:t>Synoptic Learning And Assessment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Ten </a:t>
            </a:r>
            <a:r>
              <a:rPr lang="en-US" sz="1900" dirty="0">
                <a:solidFill>
                  <a:srgbClr val="000000"/>
                </a:solidFill>
                <a:latin typeface="Arial" panose="020B0604020202020204" pitchFamily="34" charset="0"/>
              </a:rPr>
              <a:t>per cent of the marks in the examination for this unit will be allocated to synoptic application of knowledge. There’ll be questions that draw on knowledge and understanding from Unit 1 The business environment that then has to be applied in the context of this unit.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will be possible for learners to make connections between other units over and above the unit containing the key tasks for synoptic assessment, please see section 6 of the centre handbook for more detail. </a:t>
            </a:r>
            <a:endParaRPr lang="en-GB" sz="1900" dirty="0"/>
          </a:p>
        </p:txBody>
      </p:sp>
    </p:spTree>
    <p:extLst>
      <p:ext uri="{BB962C8B-B14F-4D97-AF65-F5344CB8AC3E}">
        <p14:creationId xmlns:p14="http://schemas.microsoft.com/office/powerpoint/2010/main" val="443216553"/>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3" name="Table 2"/>
          <p:cNvGraphicFramePr>
            <a:graphicFrameLocks noGrp="1"/>
          </p:cNvGraphicFramePr>
          <p:nvPr>
            <p:extLst>
              <p:ext uri="{D42A27DB-BD31-4B8C-83A1-F6EECF244321}">
                <p14:modId xmlns:p14="http://schemas.microsoft.com/office/powerpoint/2010/main" val="829810544"/>
              </p:ext>
            </p:extLst>
          </p:nvPr>
        </p:nvGraphicFramePr>
        <p:xfrm>
          <a:off x="251520" y="1052736"/>
          <a:ext cx="8580620" cy="5599936"/>
        </p:xfrm>
        <a:graphic>
          <a:graphicData uri="http://schemas.openxmlformats.org/drawingml/2006/table">
            <a:tbl>
              <a:tblPr firstRow="1" bandRow="1">
                <a:tableStyleId>{5C22544A-7EE6-4342-B048-85BDC9FD1C3A}</a:tableStyleId>
              </a:tblPr>
              <a:tblGrid>
                <a:gridCol w="1296144"/>
                <a:gridCol w="3096344"/>
                <a:gridCol w="2016224"/>
                <a:gridCol w="2171908"/>
              </a:tblGrid>
              <a:tr h="202312">
                <a:tc>
                  <a:txBody>
                    <a:bodyPr/>
                    <a:lstStyle/>
                    <a:p>
                      <a:pPr algn="ctr"/>
                      <a:r>
                        <a:rPr lang="en-US" sz="1000" dirty="0" smtClean="0">
                          <a:latin typeface="Arial" panose="020B0604020202020204" pitchFamily="34" charset="0"/>
                          <a:cs typeface="Arial" panose="020B0604020202020204" pitchFamily="34" charset="0"/>
                        </a:rPr>
                        <a:t>LO</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Pass</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Merit</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Distinction</a:t>
                      </a:r>
                      <a:endParaRPr lang="en-GB" sz="1000" dirty="0">
                        <a:latin typeface="Arial" panose="020B0604020202020204" pitchFamily="34" charset="0"/>
                        <a:cs typeface="Arial" panose="020B0604020202020204" pitchFamily="34" charset="0"/>
                      </a:endParaRPr>
                    </a:p>
                  </a:txBody>
                  <a:tcPr/>
                </a:tc>
              </a:tr>
              <a:tr h="259229">
                <a:tc>
                  <a:txBody>
                    <a:bodyPr/>
                    <a:lstStyle/>
                    <a:p>
                      <a:r>
                        <a:rPr kumimoji="0" lang="en-GB" sz="1000" b="0" i="0" u="none" strike="noStrike" kern="1200" baseline="0" dirty="0" smtClean="0">
                          <a:solidFill>
                            <a:schemeClr val="dk1"/>
                          </a:solidFill>
                          <a:latin typeface="Arial" panose="020B0604020202020204" pitchFamily="34" charset="0"/>
                          <a:ea typeface="+mn-ea"/>
                          <a:cs typeface="Arial" panose="020B0604020202020204" pitchFamily="34" charset="0"/>
                        </a:rPr>
                        <a:t>The learner will: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The assessment criteria are the Pass requirements for this unit.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To achieve a Merit the evidence must show that the candidate is able to:</a:t>
                      </a:r>
                    </a:p>
                  </a:txBody>
                  <a:tcPr/>
                </a:tc>
                <a:tc>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To achieve a Distinction , the candidate is able to:</a:t>
                      </a:r>
                    </a:p>
                  </a:txBody>
                  <a:tcPr/>
                </a:tc>
              </a:tr>
              <a:tr h="275064">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1. Understand the role of marketing in businesses.</a:t>
                      </a:r>
                    </a:p>
                    <a:p>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P1: Explain the role of the marketing function in business.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endParaRPr lang="en-GB" sz="1000" dirty="0">
                        <a:latin typeface="Arial" panose="020B0604020202020204" pitchFamily="34" charset="0"/>
                        <a:cs typeface="Arial" panose="020B0604020202020204" pitchFamily="34" charset="0"/>
                      </a:endParaRPr>
                    </a:p>
                  </a:txBody>
                  <a:tcPr/>
                </a:tc>
              </a:tr>
              <a:tr h="509776">
                <a:tc vMerge="1">
                  <a:txBody>
                    <a:bodyPr/>
                    <a:lstStyle/>
                    <a:p>
                      <a:endParaRPr lang="en-GB"/>
                    </a:p>
                  </a:txBody>
                  <a:tcPr/>
                </a:tc>
                <a:tc>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P2: Describe how carrying out market analysis can benefit a business.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endParaRPr lang="en-GB" sz="1000" dirty="0">
                        <a:latin typeface="Arial" panose="020B0604020202020204" pitchFamily="34" charset="0"/>
                        <a:cs typeface="Arial" panose="020B0604020202020204" pitchFamily="34" charset="0"/>
                      </a:endParaRPr>
                    </a:p>
                  </a:txBody>
                  <a:tcPr/>
                </a:tc>
              </a:tr>
              <a:tr h="418688">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P3: Explain how businesses measure the impact of their marketing, using at least two contrasting businesses.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M1: Analyse the impact of a particular marketing campaign run by a specific business.</a:t>
                      </a:r>
                    </a:p>
                  </a:txBody>
                  <a:tcPr/>
                </a:tc>
                <a:tc>
                  <a:txBody>
                    <a:bodyPr/>
                    <a:lstStyle/>
                    <a:p>
                      <a:endParaRPr lang="en-GB" sz="1000" dirty="0">
                        <a:latin typeface="Arial" panose="020B0604020202020204" pitchFamily="34" charset="0"/>
                        <a:cs typeface="Arial" panose="020B0604020202020204" pitchFamily="34" charset="0"/>
                      </a:endParaRPr>
                    </a:p>
                  </a:txBody>
                  <a:tcPr/>
                </a:tc>
              </a:tr>
              <a:tr h="25922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2. Know the constraints on marketing.</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P4: Describe the constraints on marketing for a specific business.</a:t>
                      </a:r>
                    </a:p>
                  </a:txBody>
                  <a:tcPr/>
                </a:tc>
                <a:tc>
                  <a:txBody>
                    <a:bodyPr/>
                    <a:lstStyle/>
                    <a:p>
                      <a:endParaRPr lang="en-GB" sz="1000" dirty="0">
                        <a:latin typeface="Arial" panose="020B0604020202020204" pitchFamily="34" charset="0"/>
                        <a:cs typeface="Arial" panose="020B0604020202020204" pitchFamily="34" charset="0"/>
                      </a:endParaRPr>
                    </a:p>
                  </a:txBody>
                  <a:tcPr/>
                </a:tc>
                <a:tc>
                  <a:txBody>
                    <a:bodyPr/>
                    <a:lstStyle/>
                    <a:p>
                      <a:endParaRPr lang="en-GB" sz="1000" dirty="0">
                        <a:latin typeface="Arial" panose="020B0604020202020204" pitchFamily="34" charset="0"/>
                        <a:cs typeface="Arial" panose="020B0604020202020204" pitchFamily="34" charset="0"/>
                      </a:endParaRPr>
                    </a:p>
                  </a:txBody>
                  <a:tcPr/>
                </a:tc>
              </a:tr>
              <a:tr h="580644">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3. Be able to carry out market research for business opportunities.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P5: Select market research method, type and tools for a market research proposal and give reasons for the choice.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M2: Based on own research, assess the choice of market research </a:t>
                      </a:r>
                      <a:r>
                        <a:rPr kumimoji="0" lang="en-US" sz="1000" b="1" i="0" u="none" strike="noStrike" kern="1200" baseline="0" dirty="0" smtClean="0">
                          <a:solidFill>
                            <a:schemeClr val="dk1"/>
                          </a:solidFill>
                          <a:latin typeface="Arial" panose="020B0604020202020204" pitchFamily="34" charset="0"/>
                          <a:ea typeface="+mn-ea"/>
                          <a:cs typeface="Arial" panose="020B0604020202020204" pitchFamily="34" charset="0"/>
                        </a:rPr>
                        <a:t>method and type </a:t>
                      </a: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used, explaining their effectiveness.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D1: Justify the choice and sequence of questions used in the market research.</a:t>
                      </a:r>
                    </a:p>
                  </a:txBody>
                  <a:tcPr/>
                </a:tc>
              </a:tr>
              <a:tr h="455240">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P6: Conduct primary and secondary research to identify business opportunities for a specific business.</a:t>
                      </a:r>
                    </a:p>
                  </a:txBody>
                  <a:tcPr/>
                </a:tc>
                <a:tc>
                  <a:txBody>
                    <a:bodyPr/>
                    <a:lstStyle/>
                    <a:p>
                      <a:endParaRPr lang="en-GB" sz="1000" dirty="0">
                        <a:latin typeface="Arial" panose="020B0604020202020204" pitchFamily="34" charset="0"/>
                        <a:cs typeface="Arial" panose="020B0604020202020204" pitchFamily="34" charset="0"/>
                      </a:endParaRPr>
                    </a:p>
                  </a:txBody>
                  <a:tcPr/>
                </a:tc>
                <a:tc>
                  <a:txBody>
                    <a:bodyPr/>
                    <a:lstStyle/>
                    <a:p>
                      <a:endParaRPr lang="en-GB" sz="1000" dirty="0">
                        <a:latin typeface="Arial" panose="020B0604020202020204" pitchFamily="34" charset="0"/>
                        <a:cs typeface="Arial" panose="020B0604020202020204" pitchFamily="34" charset="0"/>
                      </a:endParaRPr>
                    </a:p>
                  </a:txBody>
                  <a:tcPr/>
                </a:tc>
              </a:tr>
              <a:tr h="402336">
                <a:tc rowSpan="2">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4. Be able to validate and present market research findings.</a:t>
                      </a:r>
                    </a:p>
                  </a:txBody>
                  <a:tcPr>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P7: Assess the validity of market research findings for a specific business opportunity against its market research proposal.</a:t>
                      </a:r>
                    </a:p>
                  </a:txBody>
                  <a:tcPr>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M3: Based on assessment of own market research findings recommend improvements or additional market research requirements.</a:t>
                      </a:r>
                    </a:p>
                  </a:txBody>
                  <a:tcPr>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D2: Recommend and justify marketing decisions that the business could take.</a:t>
                      </a:r>
                    </a:p>
                  </a:txBody>
                  <a:tcPr>
                    <a:solidFill>
                      <a:srgbClr val="FFC000"/>
                    </a:solidFill>
                  </a:tcPr>
                </a:tc>
              </a:tr>
              <a:tr h="402336">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P8: Present market research findings in an appropriate format for the data obtained and audience.</a:t>
                      </a:r>
                    </a:p>
                  </a:txBody>
                  <a:tcPr>
                    <a:solidFill>
                      <a:srgbClr val="FFC000"/>
                    </a:solidFill>
                  </a:tcPr>
                </a:tc>
                <a:tc>
                  <a:txBody>
                    <a:bodyPr/>
                    <a:lstStyle/>
                    <a:p>
                      <a:endParaRPr lang="en-GB" sz="1000" dirty="0">
                        <a:latin typeface="Arial" panose="020B0604020202020204" pitchFamily="34" charset="0"/>
                        <a:cs typeface="Arial" panose="020B0604020202020204" pitchFamily="34" charset="0"/>
                      </a:endParaRPr>
                    </a:p>
                  </a:txBody>
                  <a:tcPr>
                    <a:solidFill>
                      <a:srgbClr val="FFC000"/>
                    </a:solidFill>
                  </a:tcPr>
                </a:tc>
                <a:tc>
                  <a:txBody>
                    <a:bodyPr/>
                    <a:lstStyle/>
                    <a:p>
                      <a:endParaRPr lang="en-GB" sz="1000" dirty="0">
                        <a:latin typeface="Arial" panose="020B0604020202020204" pitchFamily="34" charset="0"/>
                        <a:cs typeface="Arial" panose="020B0604020202020204" pitchFamily="34" charset="0"/>
                      </a:endParaRPr>
                    </a:p>
                  </a:txBody>
                  <a:tcPr>
                    <a:solidFill>
                      <a:srgbClr val="FFC000"/>
                    </a:solidFill>
                  </a:tcPr>
                </a:tc>
              </a:tr>
            </a:tbl>
          </a:graphicData>
        </a:graphic>
      </p:graphicFrame>
    </p:spTree>
    <p:extLst>
      <p:ext uri="{BB962C8B-B14F-4D97-AF65-F5344CB8AC3E}">
        <p14:creationId xmlns:p14="http://schemas.microsoft.com/office/powerpoint/2010/main" val="3764251542"/>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498428"/>
          </a:xfrm>
          <a:prstGeom prst="rect">
            <a:avLst/>
          </a:prstGeom>
        </p:spPr>
        <p:txBody>
          <a:bodyPr wrap="square">
            <a:spAutoFit/>
          </a:bodyPr>
          <a:lstStyle/>
          <a:p>
            <a:pPr marL="355600" lvl="1" indent="-342900">
              <a:spcAft>
                <a:spcPts val="600"/>
              </a:spcAft>
              <a:buClr>
                <a:srgbClr val="00B050"/>
              </a:buClr>
              <a:buFont typeface="Wingdings 3" panose="05040102010807070707" pitchFamily="18" charset="2"/>
              <a:buChar char=""/>
            </a:pPr>
            <a:r>
              <a:rPr lang="en-US" sz="1770" dirty="0" smtClean="0"/>
              <a:t>Once you have done the market proposal and gathered in the responses from customers and potential customers, how you present this final piece to your client, boss, line manager can </a:t>
            </a:r>
            <a:r>
              <a:rPr lang="en-US" sz="1770" dirty="0" smtClean="0"/>
              <a:t>have an affect on the reliability of the research, the bias and validity of it and how readable it is. </a:t>
            </a:r>
            <a:r>
              <a:rPr lang="en-US" sz="1770" dirty="0" smtClean="0"/>
              <a:t>For this LO you will have </a:t>
            </a:r>
            <a:r>
              <a:rPr lang="en-US" sz="1770" dirty="0"/>
              <a:t>to prepare market research </a:t>
            </a:r>
            <a:r>
              <a:rPr lang="en-US" sz="1770" dirty="0" smtClean="0"/>
              <a:t>findings based on your research. Things to be careful of include:</a:t>
            </a:r>
          </a:p>
          <a:p>
            <a:pPr marL="355600" lvl="1" indent="-342900">
              <a:spcAft>
                <a:spcPts val="600"/>
              </a:spcAft>
              <a:buClr>
                <a:srgbClr val="00B050"/>
              </a:buClr>
              <a:buFont typeface="Wingdings 3" panose="05040102010807070707" pitchFamily="18" charset="2"/>
              <a:buChar char=""/>
            </a:pPr>
            <a:r>
              <a:rPr lang="en-US" sz="1770" b="1" dirty="0" smtClean="0"/>
              <a:t>Examining </a:t>
            </a:r>
            <a:r>
              <a:rPr lang="en-US" sz="1770" b="1" dirty="0" smtClean="0"/>
              <a:t>raw </a:t>
            </a:r>
            <a:r>
              <a:rPr lang="en-US" sz="1770" b="1" dirty="0" smtClean="0"/>
              <a:t>data </a:t>
            </a:r>
            <a:r>
              <a:rPr lang="en-US" sz="1770" dirty="0" smtClean="0"/>
              <a:t>– How you look at and interpret the data to present can have an affect on how the information is read and used. Look at the class around you, what percentage is boys vs girls, is this indicative of the country. What percentage is wealthy, tall, only children. 42 cars passed by the school gates at 8.00 this morning, is this the average for every morning at 8. Context needs to be read into the report findings for each category to make it more valid.</a:t>
            </a:r>
          </a:p>
          <a:p>
            <a:pPr marL="355600" lvl="1" indent="-342900">
              <a:spcAft>
                <a:spcPts val="600"/>
              </a:spcAft>
              <a:buClr>
                <a:srgbClr val="00B050"/>
              </a:buClr>
              <a:buFont typeface="Wingdings 3" panose="05040102010807070707" pitchFamily="18" charset="2"/>
              <a:buChar char=""/>
            </a:pPr>
            <a:r>
              <a:rPr lang="en-US" sz="1770" b="1" dirty="0"/>
              <a:t>A</a:t>
            </a:r>
            <a:r>
              <a:rPr lang="en-US" sz="1770" b="1" dirty="0" smtClean="0"/>
              <a:t>ddressing </a:t>
            </a:r>
            <a:r>
              <a:rPr lang="en-US" sz="1770" b="1" dirty="0"/>
              <a:t>incomplete </a:t>
            </a:r>
            <a:r>
              <a:rPr lang="en-US" sz="1770" b="1" dirty="0" smtClean="0"/>
              <a:t>responses</a:t>
            </a:r>
            <a:r>
              <a:rPr lang="en-US" sz="1770" b="1" dirty="0"/>
              <a:t> </a:t>
            </a:r>
            <a:r>
              <a:rPr lang="en-US" sz="1770" dirty="0" smtClean="0"/>
              <a:t>– What to do with those people who did not answer all the questions, is a blank a No or a Yes, is not sure high up or low down. DO we present the negative or null responses as part of our findings, and if so, what does this say about the research or the researcher.</a:t>
            </a:r>
          </a:p>
          <a:p>
            <a:pPr marL="355600" lvl="1" indent="-342900">
              <a:spcAft>
                <a:spcPts val="600"/>
              </a:spcAft>
              <a:buClr>
                <a:srgbClr val="00B050"/>
              </a:buClr>
              <a:buFont typeface="Wingdings 3" panose="05040102010807070707" pitchFamily="18" charset="2"/>
              <a:buChar char=""/>
            </a:pPr>
            <a:r>
              <a:rPr lang="en-US" sz="1770" b="1" dirty="0" smtClean="0">
                <a:solidFill>
                  <a:srgbClr val="FF0000"/>
                </a:solidFill>
                <a:latin typeface="Arial" panose="020B0604020202020204" pitchFamily="34" charset="0"/>
                <a:cs typeface="Arial" panose="020B0604020202020204" pitchFamily="34" charset="0"/>
              </a:rPr>
              <a:t>P7</a:t>
            </a:r>
            <a:r>
              <a:rPr lang="en-US" sz="1770" b="1" i="1" dirty="0" smtClean="0">
                <a:solidFill>
                  <a:srgbClr val="FF0000"/>
                </a:solidFill>
                <a:latin typeface="Arial" panose="020B0604020202020204" pitchFamily="34" charset="0"/>
                <a:cs typeface="Arial" panose="020B0604020202020204" pitchFamily="34" charset="0"/>
              </a:rPr>
              <a:t>.</a:t>
            </a:r>
            <a:r>
              <a:rPr lang="en-US" sz="1770" b="1" dirty="0" smtClean="0">
                <a:solidFill>
                  <a:srgbClr val="FF0000"/>
                </a:solidFill>
                <a:latin typeface="Arial" panose="020B0604020202020204" pitchFamily="34" charset="0"/>
                <a:cs typeface="Arial" panose="020B0604020202020204" pitchFamily="34" charset="0"/>
              </a:rPr>
              <a:t>1 – Task 01 – </a:t>
            </a:r>
            <a:r>
              <a:rPr lang="en-US" sz="1770" dirty="0" smtClean="0">
                <a:solidFill>
                  <a:srgbClr val="FF0000"/>
                </a:solidFill>
                <a:latin typeface="Arial" panose="020B0604020202020204" pitchFamily="34" charset="0"/>
                <a:cs typeface="Arial" panose="020B0604020202020204" pitchFamily="34" charset="0"/>
              </a:rPr>
              <a:t>Using the headings, </a:t>
            </a:r>
            <a:r>
              <a:rPr lang="en-US" sz="1770" b="1" dirty="0" smtClean="0">
                <a:solidFill>
                  <a:srgbClr val="FF0000"/>
                </a:solidFill>
                <a:latin typeface="Arial" panose="020B0604020202020204" pitchFamily="34" charset="0"/>
                <a:cs typeface="Arial" panose="020B0604020202020204" pitchFamily="34" charset="0"/>
              </a:rPr>
              <a:t>Examining Raw Data </a:t>
            </a:r>
            <a:r>
              <a:rPr lang="en-US" sz="1770" dirty="0" smtClean="0">
                <a:solidFill>
                  <a:srgbClr val="FF0000"/>
                </a:solidFill>
                <a:latin typeface="Arial" panose="020B0604020202020204" pitchFamily="34" charset="0"/>
                <a:cs typeface="Arial" panose="020B0604020202020204" pitchFamily="34" charset="0"/>
              </a:rPr>
              <a:t>and </a:t>
            </a:r>
            <a:r>
              <a:rPr lang="en-US" sz="1770" b="1" dirty="0" smtClean="0">
                <a:solidFill>
                  <a:srgbClr val="FF0000"/>
                </a:solidFill>
                <a:latin typeface="Arial" panose="020B0604020202020204" pitchFamily="34" charset="0"/>
                <a:cs typeface="Arial" panose="020B0604020202020204" pitchFamily="34" charset="0"/>
              </a:rPr>
              <a:t>Addressing Incomplete Responses</a:t>
            </a:r>
            <a:r>
              <a:rPr lang="en-US" sz="1770" dirty="0" smtClean="0">
                <a:solidFill>
                  <a:srgbClr val="FF0000"/>
                </a:solidFill>
                <a:latin typeface="Arial" panose="020B0604020202020204" pitchFamily="34" charset="0"/>
                <a:cs typeface="Arial" panose="020B0604020202020204" pitchFamily="34" charset="0"/>
              </a:rPr>
              <a:t>, assess </a:t>
            </a:r>
            <a:r>
              <a:rPr lang="en-US" sz="1770" dirty="0">
                <a:solidFill>
                  <a:srgbClr val="FF0000"/>
                </a:solidFill>
                <a:latin typeface="Arial" panose="020B0604020202020204" pitchFamily="34" charset="0"/>
                <a:cs typeface="Arial" panose="020B0604020202020204" pitchFamily="34" charset="0"/>
              </a:rPr>
              <a:t>the validity of market research findings for a specific business opportunity against its market research proposal</a:t>
            </a:r>
            <a:r>
              <a:rPr lang="en-US" sz="1770" dirty="0" smtClean="0">
                <a:solidFill>
                  <a:srgbClr val="FF0000"/>
                </a:solidFill>
                <a:latin typeface="Arial" panose="020B0604020202020204" pitchFamily="34" charset="0"/>
                <a:cs typeface="Arial" panose="020B0604020202020204" pitchFamily="34" charset="0"/>
              </a:rPr>
              <a:t>.</a:t>
            </a:r>
            <a:endParaRPr lang="en-US" sz="177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a:t>P7.1 </a:t>
            </a:r>
            <a:r>
              <a:rPr lang="en-US" sz="3200" dirty="0" smtClean="0"/>
              <a:t>- How </a:t>
            </a:r>
            <a:r>
              <a:rPr lang="en-US" sz="3200" dirty="0"/>
              <a:t>to </a:t>
            </a:r>
            <a:r>
              <a:rPr lang="en-US" sz="3200" dirty="0" smtClean="0"/>
              <a:t>Prepare Market Research Findings</a:t>
            </a:r>
            <a:endParaRPr lang="en-US" sz="3200" dirty="0"/>
          </a:p>
        </p:txBody>
      </p:sp>
    </p:spTree>
    <p:extLst>
      <p:ext uri="{BB962C8B-B14F-4D97-AF65-F5344CB8AC3E}">
        <p14:creationId xmlns:p14="http://schemas.microsoft.com/office/powerpoint/2010/main" val="3086185207"/>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76DD945F-B7B0-4691-A0D0-E2EAD6DA23B3}">
  <ds:schemaRefs>
    <ds:schemaRef ds:uri="http://schemas.microsoft.com/office/2006/metadata/properties"/>
    <ds:schemaRef ds:uri="http://schemas.microsoft.com/office/2006/documentManagement/types"/>
    <ds:schemaRef ds:uri="http://purl.org/dc/elements/1.1/"/>
    <ds:schemaRef ds:uri="http://purl.org/dc/terms/"/>
    <ds:schemaRef ds:uri="http://www.w3.org/XML/1998/namespace"/>
    <ds:schemaRef ds:uri="http://schemas.openxmlformats.org/package/2006/metadata/core-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Enderoth</Template>
  <TotalTime>52592</TotalTime>
  <Words>3376</Words>
  <Application>Microsoft Office PowerPoint</Application>
  <PresentationFormat>On-screen Show (4:3)</PresentationFormat>
  <Paragraphs>296</Paragraphs>
  <Slides>16</Slides>
  <Notes>16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16</vt:i4>
      </vt:variant>
    </vt:vector>
  </HeadingPairs>
  <TitlesOfParts>
    <vt:vector size="24" baseType="lpstr">
      <vt:lpstr>Arial</vt:lpstr>
      <vt:lpstr>Calibri</vt:lpstr>
      <vt:lpstr>Lucida Sans Unicode</vt:lpstr>
      <vt:lpstr>Times New Roman</vt:lpstr>
      <vt:lpstr>Verdana</vt:lpstr>
      <vt:lpstr>Wingdings 2</vt:lpstr>
      <vt:lpstr>Wingdings 3</vt:lpstr>
      <vt:lpstr>Enderoth</vt:lpstr>
      <vt:lpstr>PowerPoint Presentation</vt:lpstr>
      <vt:lpstr>Calculating the Points</vt:lpstr>
      <vt:lpstr>Qualification Grade Table - Diploma</vt:lpstr>
      <vt:lpstr>Qualification Grade Table – Foundation Diploma</vt:lpstr>
      <vt:lpstr>Qualification Grade Table – Technical Diploma</vt:lpstr>
      <vt:lpstr>Unit 03 – Learning Outcome (LO) Weightings</vt:lpstr>
      <vt:lpstr>Unit 01 – Learning Outcome (LO) Weightings</vt:lpstr>
      <vt:lpstr>Assessment Criteria</vt:lpstr>
      <vt:lpstr>P7.1 - How to Prepare Market Research Findings</vt:lpstr>
      <vt:lpstr>P7.2 - How to Validate Market Research Findings</vt:lpstr>
      <vt:lpstr>P7.2 - How to Validate Market Research Findings</vt:lpstr>
      <vt:lpstr>P7.2 - How to Validate Market Research Findings</vt:lpstr>
      <vt:lpstr>M3 and D2 – Present Market Research Findings</vt:lpstr>
      <vt:lpstr>P8.1 – Present Market Research Findings</vt:lpstr>
      <vt:lpstr>P8.2 – Present Market Research Findings</vt:lpstr>
      <vt:lpstr>P8.2 – Present Market Research Findings</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LO4 - Be able to Validate and Present Market Research Findings</dc:title>
  <dc:subject>eBusiness</dc:subject>
  <dc:creator>Enderoth</dc:creator>
  <cp:lastModifiedBy>Stephen Rafferty</cp:lastModifiedBy>
  <cp:revision>1688</cp:revision>
  <cp:lastPrinted>2014-01-22T18:25:48Z</cp:lastPrinted>
  <dcterms:created xsi:type="dcterms:W3CDTF">2008-03-12T11:01:44Z</dcterms:created>
  <dcterms:modified xsi:type="dcterms:W3CDTF">2017-07-14T17:28:52Z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